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65" r:id="rId4"/>
    <p:sldId id="266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75" r:id="rId31"/>
    <p:sldId id="293" r:id="rId32"/>
    <p:sldId id="294" r:id="rId33"/>
    <p:sldId id="295" r:id="rId34"/>
    <p:sldId id="296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5" r:id="rId52"/>
    <p:sldId id="317" r:id="rId53"/>
    <p:sldId id="318" r:id="rId54"/>
    <p:sldId id="320" r:id="rId55"/>
    <p:sldId id="321" r:id="rId56"/>
    <p:sldId id="319" r:id="rId57"/>
    <p:sldId id="322" r:id="rId58"/>
    <p:sldId id="323" r:id="rId59"/>
    <p:sldId id="324" r:id="rId60"/>
    <p:sldId id="325" r:id="rId61"/>
    <p:sldId id="326" r:id="rId62"/>
    <p:sldId id="327" r:id="rId63"/>
    <p:sldId id="329" r:id="rId64"/>
    <p:sldId id="330" r:id="rId65"/>
    <p:sldId id="331" r:id="rId66"/>
    <p:sldId id="332" r:id="rId67"/>
    <p:sldId id="333" r:id="rId68"/>
    <p:sldId id="264" r:id="rId6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696" y="-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025763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等线"/>
      </a:defRPr>
    </a:lvl1pPr>
    <a:lvl2pPr indent="228600" defTabSz="685800" latinLnBrk="0">
      <a:defRPr sz="900">
        <a:latin typeface="+mn-lt"/>
        <a:ea typeface="+mn-ea"/>
        <a:cs typeface="+mn-cs"/>
        <a:sym typeface="等线"/>
      </a:defRPr>
    </a:lvl2pPr>
    <a:lvl3pPr indent="457200" defTabSz="685800" latinLnBrk="0">
      <a:defRPr sz="900">
        <a:latin typeface="+mn-lt"/>
        <a:ea typeface="+mn-ea"/>
        <a:cs typeface="+mn-cs"/>
        <a:sym typeface="等线"/>
      </a:defRPr>
    </a:lvl3pPr>
    <a:lvl4pPr indent="685800" defTabSz="685800" latinLnBrk="0">
      <a:defRPr sz="900">
        <a:latin typeface="+mn-lt"/>
        <a:ea typeface="+mn-ea"/>
        <a:cs typeface="+mn-cs"/>
        <a:sym typeface="等线"/>
      </a:defRPr>
    </a:lvl4pPr>
    <a:lvl5pPr indent="914400" defTabSz="685800" latinLnBrk="0">
      <a:defRPr sz="900">
        <a:latin typeface="+mn-lt"/>
        <a:ea typeface="+mn-ea"/>
        <a:cs typeface="+mn-cs"/>
        <a:sym typeface="等线"/>
      </a:defRPr>
    </a:lvl5pPr>
    <a:lvl6pPr indent="1143000" defTabSz="685800" latinLnBrk="0">
      <a:defRPr sz="900">
        <a:latin typeface="+mn-lt"/>
        <a:ea typeface="+mn-ea"/>
        <a:cs typeface="+mn-cs"/>
        <a:sym typeface="等线"/>
      </a:defRPr>
    </a:lvl6pPr>
    <a:lvl7pPr indent="1371600" defTabSz="685800" latinLnBrk="0">
      <a:defRPr sz="900">
        <a:latin typeface="+mn-lt"/>
        <a:ea typeface="+mn-ea"/>
        <a:cs typeface="+mn-cs"/>
        <a:sym typeface="等线"/>
      </a:defRPr>
    </a:lvl7pPr>
    <a:lvl8pPr indent="1600200" defTabSz="685800" latinLnBrk="0">
      <a:defRPr sz="900">
        <a:latin typeface="+mn-lt"/>
        <a:ea typeface="+mn-ea"/>
        <a:cs typeface="+mn-cs"/>
        <a:sym typeface="等线"/>
      </a:defRPr>
    </a:lvl8pPr>
    <a:lvl9pPr indent="1828800" defTabSz="685800" latinLnBrk="0">
      <a:defRPr sz="9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43000" y="2701527"/>
            <a:ext cx="6858000" cy="124182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623887" y="1282303"/>
            <a:ext cx="7886701" cy="2139554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3887" y="3442098"/>
            <a:ext cx="7886701" cy="112514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342900"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685800"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1028700"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1371600"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629841" y="273843"/>
            <a:ext cx="7886701" cy="99417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9841" y="1260871"/>
            <a:ext cx="3868341" cy="61793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/>
            </a:lvl1pPr>
            <a:lvl2pPr marL="0" indent="342900">
              <a:buSzTx/>
              <a:buFontTx/>
              <a:buNone/>
              <a:defRPr sz="1800" b="1"/>
            </a:lvl2pPr>
            <a:lvl3pPr marL="0" indent="685800">
              <a:buSzTx/>
              <a:buFontTx/>
              <a:buNone/>
              <a:defRPr sz="1800" b="1"/>
            </a:lvl3pPr>
            <a:lvl4pPr marL="0" indent="1028700">
              <a:buSzTx/>
              <a:buFontTx/>
              <a:buNone/>
              <a:defRPr sz="1800" b="1"/>
            </a:lvl4pPr>
            <a:lvl5pPr marL="0" indent="1371600">
              <a:buSzTx/>
              <a:buFontTx/>
              <a:buNone/>
              <a:defRPr sz="1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49" y="1260871"/>
            <a:ext cx="3887393" cy="61793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18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38842" indent="-195942">
              <a:defRPr sz="2400"/>
            </a:lvl2pPr>
            <a:lvl3pPr marL="914400" indent="-228600">
              <a:defRPr sz="2400"/>
            </a:lvl3pPr>
            <a:lvl4pPr marL="1303019" indent="-274319">
              <a:defRPr sz="2400"/>
            </a:lvl4pPr>
            <a:lvl5pPr marL="1645920" indent="-274320"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1543049"/>
            <a:ext cx="2949180" cy="285869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2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标题文本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29841" y="1543050"/>
            <a:ext cx="2949178" cy="28586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342900">
              <a:buSzTx/>
              <a:buFontTx/>
              <a:buNone/>
              <a:defRPr sz="1200"/>
            </a:lvl2pPr>
            <a:lvl3pPr marL="0" indent="685800">
              <a:buSzTx/>
              <a:buFontTx/>
              <a:buNone/>
              <a:defRPr sz="1200"/>
            </a:lvl3pPr>
            <a:lvl4pPr marL="0" indent="1028700">
              <a:buSzTx/>
              <a:buFontTx/>
              <a:buNone/>
              <a:defRPr sz="1200"/>
            </a:lvl4pPr>
            <a:lvl5pPr marL="0" indent="1371600">
              <a:buSzTx/>
              <a:buFontTx/>
              <a:buNone/>
              <a:defRPr sz="1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95347" y="4801228"/>
            <a:ext cx="220003" cy="2059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25830" marR="0" indent="-24003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3056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6485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9914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3343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6772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0201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35"/>
            <a:ext cx="9144000" cy="51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66039"/>
            <a:ext cx="9144000" cy="507746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文本框 7"/>
          <p:cNvSpPr txBox="1"/>
          <p:nvPr/>
        </p:nvSpPr>
        <p:spPr>
          <a:xfrm>
            <a:off x="292735" y="1328419"/>
            <a:ext cx="452056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latin typeface="Alibaba PuHuiTi 2.0 85 Bold"/>
                <a:ea typeface="Alibaba PuHuiTi 2.0 85 Bold"/>
                <a:cs typeface="Alibaba PuHuiTi 2.0 85 Bold"/>
                <a:sym typeface="Alibaba PuHuiTi 2.0 85 Bold"/>
              </a:defRPr>
            </a:lvl1pPr>
          </a:lstStyle>
          <a:p>
            <a:r>
              <a:t>第三届中国Rust开发者大会</a:t>
            </a:r>
          </a:p>
        </p:txBody>
      </p:sp>
      <p:pic>
        <p:nvPicPr>
          <p:cNvPr id="97" name="图片 9" descr="图片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175" y="0"/>
            <a:ext cx="4400550" cy="1328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图片 10" descr="图片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60655" y="4199254"/>
            <a:ext cx="3754121" cy="1087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1.2.1  seL4</a:t>
            </a:r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375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https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en.wikipedia.org/wiki/L4_microkernel_family#High_assurance:_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seL4</a:t>
            </a: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ea typeface="Poppins Medium"/>
                <a:cs typeface="Arial" panose="020B0604020202020204" pitchFamily="34" charset="0"/>
                <a:sym typeface="Poppins Medium"/>
              </a:rPr>
              <a:t>https://sel4.systems</a:t>
            </a: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        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7735"/>
            <a:ext cx="7740352" cy="1888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687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56312"/>
            <a:ext cx="7632848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1115616" y="4536424"/>
            <a:ext cx="7632848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b="1" dirty="0">
                <a:solidFill>
                  <a:srgbClr val="999900"/>
                </a:solidFill>
              </a:rPr>
              <a:t>Source:   </a:t>
            </a:r>
            <a:r>
              <a:rPr lang="en-US" altLang="zh-CN" sz="1200" b="1" dirty="0" smtClean="0">
                <a:solidFill>
                  <a:srgbClr val="999900"/>
                </a:solidFill>
              </a:rPr>
              <a:t>“The </a:t>
            </a:r>
            <a:r>
              <a:rPr lang="en-US" altLang="zh-CN" sz="1200" b="1" dirty="0">
                <a:solidFill>
                  <a:srgbClr val="999900"/>
                </a:solidFill>
              </a:rPr>
              <a:t>seL4 Report”, Gernot </a:t>
            </a:r>
            <a:r>
              <a:rPr lang="en-US" altLang="zh-CN" sz="1200" b="1" dirty="0" err="1">
                <a:solidFill>
                  <a:srgbClr val="999900"/>
                </a:solidFill>
              </a:rPr>
              <a:t>Heiser</a:t>
            </a:r>
            <a:r>
              <a:rPr lang="pt-BR" altLang="zh-CN" sz="1200" b="1" dirty="0">
                <a:solidFill>
                  <a:srgbClr val="999900"/>
                </a:solidFill>
              </a:rPr>
              <a:t>, Fosdem </a:t>
            </a:r>
            <a:r>
              <a:rPr lang="pt-BR" altLang="zh-CN" sz="1200" b="1" dirty="0" smtClean="0">
                <a:solidFill>
                  <a:srgbClr val="999900"/>
                </a:solidFill>
              </a:rPr>
              <a:t>2021</a:t>
            </a:r>
            <a:r>
              <a:rPr lang="en-US" altLang="zh-CN" sz="1200" b="1" dirty="0" smtClean="0">
                <a:solidFill>
                  <a:srgbClr val="999900"/>
                </a:solidFill>
              </a:rPr>
              <a:t>.</a:t>
            </a:r>
            <a:endParaRPr lang="zh-CN" altLang="zh-CN" sz="1200" b="1" dirty="0">
              <a:solidFill>
                <a:srgbClr val="99990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95529"/>
            <a:ext cx="6624736" cy="299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3619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56312"/>
            <a:ext cx="7632848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1043608" y="3147814"/>
            <a:ext cx="7632848" cy="455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 smtClean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>
              <a:solidFill>
                <a:srgbClr val="999900"/>
              </a:solidFill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07654"/>
            <a:ext cx="2087959" cy="22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1955716"/>
            <a:ext cx="2286521" cy="97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21210"/>
            <a:ext cx="2376709" cy="121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3"/>
          <p:cNvSpPr txBox="1"/>
          <p:nvPr/>
        </p:nvSpPr>
        <p:spPr>
          <a:xfrm>
            <a:off x="683568" y="2931790"/>
            <a:ext cx="7632848" cy="2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3351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13548"/>
            <a:ext cx="9144001" cy="33299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1.2.1.1  </a:t>
            </a:r>
            <a:r>
              <a:rPr lang="en-US" altLang="zh-CN" sz="2000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CAmkES</a:t>
            </a:r>
            <a:endParaRPr lang="en-US" altLang="zh-CN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851670"/>
            <a:ext cx="8424936" cy="3959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400" b="1" dirty="0">
                <a:solidFill>
                  <a:srgbClr val="999900"/>
                </a:solidFill>
              </a:rPr>
              <a:t>https://docs.sel4.systems/projects/camkes/</a:t>
            </a: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800" b="1" dirty="0">
                <a:solidFill>
                  <a:srgbClr val="999900"/>
                </a:solidFill>
              </a:rPr>
              <a:t> </a:t>
            </a: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                 https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://github.com/seL4/camkes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          https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://</a:t>
            </a: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github.com/seL4/camkes-vm</a:t>
            </a: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CAmkES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ADL</a:t>
            </a: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ea typeface="Poppins Medium"/>
              <a:cs typeface="Arial" panose="020B0604020202020204" pitchFamily="34" charset="0"/>
              <a:sym typeface="Poppins Medium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        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38" y="2079551"/>
            <a:ext cx="7562850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97660"/>
            <a:ext cx="2522538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本框 3"/>
          <p:cNvSpPr txBox="1"/>
          <p:nvPr/>
        </p:nvSpPr>
        <p:spPr>
          <a:xfrm>
            <a:off x="2411760" y="4948014"/>
            <a:ext cx="3816424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 b="1" dirty="0">
                <a:solidFill>
                  <a:srgbClr val="999900"/>
                </a:solidFill>
              </a:rPr>
              <a:t>Source:   https://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sel4.systems/About/seL4-whitepaper.pdf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2948189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77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2" y="1491630"/>
            <a:ext cx="5112296" cy="3524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本框 3"/>
          <p:cNvSpPr txBox="1"/>
          <p:nvPr/>
        </p:nvSpPr>
        <p:spPr>
          <a:xfrm>
            <a:off x="2339752" y="4948014"/>
            <a:ext cx="3816424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 b="1" dirty="0">
                <a:solidFill>
                  <a:srgbClr val="999900"/>
                </a:solidFill>
              </a:rPr>
              <a:t>Source:   https://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sel4.systems/About/seL4-whitepaper.pdf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23397798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13548"/>
            <a:ext cx="9144001" cy="33299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1.2.1.2  Virtualization</a:t>
            </a:r>
            <a:endParaRPr lang="en-US" altLang="zh-CN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851670"/>
            <a:ext cx="8424936" cy="4107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seL4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also a hypervisor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800" b="1" dirty="0">
                <a:solidFill>
                  <a:srgbClr val="999900"/>
                </a:solidFill>
              </a:rPr>
              <a:t> </a:t>
            </a: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ea typeface="Poppins Medium"/>
              <a:cs typeface="Arial" panose="020B0604020202020204" pitchFamily="34" charset="0"/>
              <a:sym typeface="Poppins Medium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        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573" y="2132434"/>
            <a:ext cx="6552803" cy="2542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文本框 3"/>
          <p:cNvSpPr txBox="1"/>
          <p:nvPr/>
        </p:nvSpPr>
        <p:spPr>
          <a:xfrm>
            <a:off x="2339752" y="4587974"/>
            <a:ext cx="3816424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 b="1" dirty="0">
                <a:solidFill>
                  <a:srgbClr val="999900"/>
                </a:solidFill>
              </a:rPr>
              <a:t>Source:   https://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sel4.systems/About/seL4-whitepaper.pdf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17612030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56312"/>
            <a:ext cx="7632848" cy="26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</a:rPr>
              <a:t>seL4 </a:t>
            </a:r>
            <a:r>
              <a:rPr lang="en-US" altLang="zh-CN" sz="1400" b="1" dirty="0">
                <a:solidFill>
                  <a:srgbClr val="FF0000"/>
                </a:solidFill>
              </a:rPr>
              <a:t>virtualization support with </a:t>
            </a:r>
            <a:r>
              <a:rPr lang="en-US" altLang="zh-CN" sz="1400" b="1" dirty="0" err="1">
                <a:solidFill>
                  <a:srgbClr val="FF0000"/>
                </a:solidFill>
              </a:rPr>
              <a:t>usermode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VMMs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7654"/>
            <a:ext cx="716422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本框 3"/>
          <p:cNvSpPr txBox="1"/>
          <p:nvPr/>
        </p:nvSpPr>
        <p:spPr>
          <a:xfrm>
            <a:off x="2627784" y="4299942"/>
            <a:ext cx="3816424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 b="1" dirty="0">
                <a:solidFill>
                  <a:srgbClr val="999900"/>
                </a:solidFill>
              </a:rPr>
              <a:t>Source:   https://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sel4.systems/About/seL4-whitepaper.pdf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3633513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13548"/>
            <a:ext cx="9144001" cy="33299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000" b="1" dirty="0" smtClean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1.2.1.3  Provable </a:t>
            </a:r>
            <a:r>
              <a:rPr lang="en-US" altLang="zh-CN" sz="2000" b="1" dirty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Security</a:t>
            </a:r>
          </a:p>
          <a:p>
            <a:endParaRPr lang="en-US" altLang="zh-CN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851670"/>
            <a:ext cx="8424936" cy="4718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https://docs.sel4.systems/projects/l4v/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200" b="1" dirty="0" smtClean="0">
                <a:solidFill>
                  <a:srgbClr val="999900"/>
                </a:solidFill>
              </a:rPr>
              <a:t>                 https</a:t>
            </a:r>
            <a:r>
              <a:rPr lang="en-US" altLang="zh-CN" sz="1200" b="1" dirty="0">
                <a:solidFill>
                  <a:srgbClr val="999900"/>
                </a:solidFill>
              </a:rPr>
              <a:t>://github.com/seL4/l4v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800" b="1" dirty="0">
                <a:solidFill>
                  <a:srgbClr val="999900"/>
                </a:solidFill>
              </a:rPr>
              <a:t> </a:t>
            </a: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ea typeface="Poppins Medium"/>
              <a:cs typeface="Arial" panose="020B0604020202020204" pitchFamily="34" charset="0"/>
              <a:sym typeface="Poppins Medium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        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35212"/>
            <a:ext cx="5186363" cy="16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47467"/>
            <a:ext cx="2522538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3"/>
          <p:cNvSpPr txBox="1"/>
          <p:nvPr/>
        </p:nvSpPr>
        <p:spPr>
          <a:xfrm>
            <a:off x="2267744" y="3387182"/>
            <a:ext cx="3816424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 b="1" dirty="0">
                <a:solidFill>
                  <a:srgbClr val="999900"/>
                </a:solidFill>
              </a:rPr>
              <a:t>Source:   https://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sel4.systems/About/seL4-whitepaper.pdf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1654706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747724"/>
            <a:ext cx="9144001" cy="33957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67375" y="1752693"/>
            <a:ext cx="7632848" cy="73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</a:rPr>
              <a:t>Capability </a:t>
            </a:r>
            <a:r>
              <a:rPr lang="en-US" altLang="zh-CN" sz="1400" b="1" dirty="0">
                <a:solidFill>
                  <a:srgbClr val="FF0000"/>
                </a:solidFill>
              </a:rPr>
              <a:t>Distribution Language tools for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seL4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200" b="1" dirty="0">
                <a:solidFill>
                  <a:srgbClr val="999900"/>
                </a:solidFill>
              </a:rPr>
              <a:t>https://github.com/seL4/capdl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644835" y="1347614"/>
            <a:ext cx="551367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sz="2000" i="1" u="sng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CapDL</a:t>
            </a:r>
            <a:r>
              <a:rPr lang="en-US" altLang="zh-CN" sz="2000" i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59" y="2227064"/>
            <a:ext cx="208121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00608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747724"/>
            <a:ext cx="9144001" cy="33957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67374" y="1752693"/>
            <a:ext cx="8476625" cy="97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https://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sel4.systems/Info/FAQ/proof.pml</a:t>
            </a: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seL4’s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toolchain                                         Status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</a:t>
            </a:r>
            <a:r>
              <a:rPr lang="en-US" altLang="zh-CN" sz="12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200" b="1" dirty="0">
                <a:solidFill>
                  <a:srgbClr val="999900"/>
                </a:solidFill>
              </a:rPr>
              <a:t>://docs.sel4.systems/projects/sel4/status.html</a:t>
            </a:r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644835" y="1347614"/>
            <a:ext cx="551367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sz="2000" i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</a:t>
            </a:r>
            <a:r>
              <a:rPr lang="en-US" altLang="zh-CN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   </a:t>
            </a:r>
            <a:r>
              <a:rPr lang="en-US" altLang="zh-CN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13" y="2211710"/>
            <a:ext cx="2276475" cy="194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87" y="2499742"/>
            <a:ext cx="5448300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本框 3"/>
          <p:cNvSpPr txBox="1"/>
          <p:nvPr/>
        </p:nvSpPr>
        <p:spPr>
          <a:xfrm>
            <a:off x="2627784" y="4755334"/>
            <a:ext cx="3816424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 b="1" dirty="0">
                <a:solidFill>
                  <a:srgbClr val="999900"/>
                </a:solidFill>
              </a:rPr>
              <a:t>Source:   https://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sel4.systems/About/seL4-whitepaper.pdf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2811038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文本框 21"/>
          <p:cNvSpPr txBox="1"/>
          <p:nvPr/>
        </p:nvSpPr>
        <p:spPr>
          <a:xfrm>
            <a:off x="920822" y="1184434"/>
            <a:ext cx="746760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FIRST EXPLORATION </a:t>
            </a:r>
            <a:r>
              <a:rPr lang="en-US" dirty="0" smtClean="0">
                <a:solidFill>
                  <a:schemeClr val="bg1"/>
                </a:solidFill>
              </a:rPr>
              <a:t>OF</a:t>
            </a:r>
            <a:r>
              <a:rPr lang="en-US" dirty="0" smtClean="0">
                <a:solidFill>
                  <a:schemeClr val="bg1"/>
                </a:solidFill>
              </a:rPr>
              <a:t> PROJECT SPARROW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971600" y="2542353"/>
            <a:ext cx="7769195" cy="1051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525"/>
              </a:spcBef>
              <a:buSzPct val="7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altLang="zh-CN" sz="2000" b="1" dirty="0">
                <a:solidFill>
                  <a:schemeClr val="bg1"/>
                </a:solidFill>
              </a:rPr>
              <a:t>Feng Li (</a:t>
            </a:r>
            <a:r>
              <a:rPr lang="zh-CN" altLang="en-US" sz="2000" b="1" dirty="0">
                <a:solidFill>
                  <a:schemeClr val="bg1"/>
                </a:solidFill>
              </a:rPr>
              <a:t>李枫</a:t>
            </a:r>
            <a:r>
              <a:rPr lang="en-US" altLang="zh-CN" sz="2000" b="1" dirty="0">
                <a:solidFill>
                  <a:schemeClr val="bg1"/>
                </a:solidFill>
              </a:rPr>
              <a:t>)</a:t>
            </a:r>
            <a:r>
              <a:rPr lang="zh-CN" altLang="zh-CN" sz="2000" b="1" dirty="0">
                <a:solidFill>
                  <a:schemeClr val="bg1"/>
                </a:solidFill>
              </a:rPr>
              <a:t>                  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525"/>
              </a:spcBef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altLang="zh-CN" sz="2000" b="1" dirty="0">
                <a:solidFill>
                  <a:schemeClr val="bg1"/>
                </a:solidFill>
              </a:rPr>
              <a:t>hkli2013@126.com                                          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525"/>
              </a:spcBef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altLang="zh-CN" sz="2000" b="1" dirty="0" smtClean="0">
                <a:solidFill>
                  <a:schemeClr val="bg1"/>
                </a:solidFill>
              </a:rPr>
              <a:t>Jun </a:t>
            </a:r>
            <a:r>
              <a:rPr lang="en-US" altLang="zh-CN" sz="2000" b="1" dirty="0">
                <a:solidFill>
                  <a:schemeClr val="bg1"/>
                </a:solidFill>
              </a:rPr>
              <a:t>18,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2023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03" name="矩形 7"/>
          <p:cNvSpPr/>
          <p:nvPr/>
        </p:nvSpPr>
        <p:spPr>
          <a:xfrm>
            <a:off x="772189" y="991719"/>
            <a:ext cx="77546" cy="237351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ln w="9525" cap="flat">
                  <a:solidFill>
                    <a:srgbClr val="0D7260"/>
                  </a:solidFill>
                  <a:prstDash val="solid"/>
                  <a:round/>
                </a:ln>
                <a:noFill/>
              </a:defRPr>
            </a:pPr>
            <a:endParaRPr/>
          </a:p>
        </p:txBody>
      </p:sp>
      <p:sp>
        <p:nvSpPr>
          <p:cNvPr id="105" name="矩形 13"/>
          <p:cNvSpPr/>
          <p:nvPr/>
        </p:nvSpPr>
        <p:spPr>
          <a:xfrm>
            <a:off x="0" y="4201159"/>
            <a:ext cx="9144000" cy="95377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6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7754" y="3174364"/>
            <a:ext cx="2465071" cy="198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矩形 15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56312"/>
            <a:ext cx="7632848" cy="47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</a:rPr>
              <a:t>Functional correctness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                </a:t>
            </a:r>
            <a:r>
              <a:rPr lang="en-US" altLang="zh-CN" sz="1200" b="1" dirty="0" smtClean="0">
                <a:solidFill>
                  <a:srgbClr val="999900"/>
                </a:solidFill>
              </a:rPr>
              <a:t>e.g.:</a:t>
            </a:r>
            <a:endParaRPr lang="en-US" altLang="zh-CN" sz="1200" b="1" dirty="0">
              <a:solidFill>
                <a:srgbClr val="999900"/>
              </a:solidFill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2591780" y="4944335"/>
            <a:ext cx="3816424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 b="1" dirty="0">
                <a:solidFill>
                  <a:srgbClr val="999900"/>
                </a:solidFill>
              </a:rPr>
              <a:t>Source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:  </a:t>
            </a:r>
            <a:r>
              <a:rPr lang="en-US" altLang="zh-CN" sz="1000" b="1" dirty="0">
                <a:solidFill>
                  <a:srgbClr val="999900"/>
                </a:solidFill>
              </a:rPr>
              <a:t>https://www.tbrk.org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/</a:t>
            </a:r>
            <a:endParaRPr lang="en-US" altLang="zh-CN" sz="1000" b="1" dirty="0">
              <a:solidFill>
                <a:srgbClr val="9999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57474"/>
            <a:ext cx="6048672" cy="303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4974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56312"/>
            <a:ext cx="7632848" cy="26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</a:rPr>
              <a:t>Translation </a:t>
            </a:r>
            <a:r>
              <a:rPr lang="en-US" altLang="zh-CN" sz="1400" b="1" dirty="0">
                <a:solidFill>
                  <a:srgbClr val="FF0000"/>
                </a:solidFill>
              </a:rPr>
              <a:t>validation </a:t>
            </a:r>
            <a:endParaRPr lang="en-US" altLang="zh-CN" sz="1400" b="1" dirty="0" smtClean="0">
              <a:solidFill>
                <a:srgbClr val="FF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25296"/>
            <a:ext cx="3804189" cy="1782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01768"/>
            <a:ext cx="3972675" cy="282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文本框 3"/>
          <p:cNvSpPr txBox="1"/>
          <p:nvPr/>
        </p:nvSpPr>
        <p:spPr>
          <a:xfrm>
            <a:off x="2627784" y="4515966"/>
            <a:ext cx="3816424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 b="1" dirty="0">
                <a:solidFill>
                  <a:srgbClr val="999900"/>
                </a:solidFill>
              </a:rPr>
              <a:t>Source:   https://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sel4.systems/About/seL4-whitepaper.pdf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1458154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56312"/>
            <a:ext cx="7632848" cy="24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200" b="1" dirty="0" smtClean="0">
                <a:solidFill>
                  <a:srgbClr val="999900"/>
                </a:solidFill>
              </a:rPr>
              <a:t>                  e.g</a:t>
            </a:r>
            <a:r>
              <a:rPr lang="en-US" altLang="zh-CN" sz="1200" b="1" dirty="0" smtClean="0">
                <a:solidFill>
                  <a:srgbClr val="999900"/>
                </a:solidFill>
              </a:rPr>
              <a:t>.:</a:t>
            </a:r>
            <a:endParaRPr lang="en-US" altLang="zh-CN" sz="1200" b="1" dirty="0">
              <a:solidFill>
                <a:srgbClr val="999900"/>
              </a:solidFill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2591780" y="4944335"/>
            <a:ext cx="3816424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 b="1" dirty="0">
                <a:solidFill>
                  <a:srgbClr val="999900"/>
                </a:solidFill>
              </a:rPr>
              <a:t>Source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:  </a:t>
            </a:r>
            <a:r>
              <a:rPr lang="en-US" altLang="zh-CN" sz="1000" b="1" dirty="0">
                <a:solidFill>
                  <a:srgbClr val="999900"/>
                </a:solidFill>
              </a:rPr>
              <a:t>https://www.tbrk.org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/</a:t>
            </a:r>
            <a:endParaRPr lang="en-US" altLang="zh-CN" sz="1000" b="1" dirty="0">
              <a:solidFill>
                <a:srgbClr val="9999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097"/>
            <a:ext cx="3960441" cy="329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866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 FOSS EDA</a:t>
            </a:r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5363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://en.wikipedia.org/wiki/Comparison_of_EDA_software</a:t>
            </a:r>
          </a:p>
          <a:p>
            <a:pPr marL="588963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https://semiwiki.com/wikis/industry-wikis/eda-open-source-tools-wiki/</a:t>
            </a:r>
          </a:p>
          <a:p>
            <a:pPr marL="588963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https://fossi-foundation.org/</a:t>
            </a:r>
          </a:p>
          <a:p>
            <a:pPr marL="588963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https://ieeexplore.ieee.org/document/9398963</a:t>
            </a:r>
          </a:p>
          <a:p>
            <a:pPr marL="588963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https://ieeexplore.ieee.org/document/9398960</a:t>
            </a:r>
          </a:p>
          <a:p>
            <a:pPr marL="588963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https://ieeexplore.ieee.org/document/9336682</a:t>
            </a:r>
          </a:p>
          <a:p>
            <a:pPr marL="588963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https://ieeexplore.ieee.org/document/9105619</a:t>
            </a:r>
          </a:p>
          <a:p>
            <a:pPr marL="588963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…    </a:t>
            </a: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ea typeface="Poppins Medium"/>
                <a:cs typeface="Arial" panose="020B0604020202020204" pitchFamily="34" charset="0"/>
                <a:sym typeface="Poppins Medium"/>
              </a:rPr>
              <a:t>https://sel4.systems</a:t>
            </a: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        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6205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13548"/>
            <a:ext cx="9144001" cy="33299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1.3.1</a:t>
            </a:r>
            <a:r>
              <a:rPr lang="en-US" altLang="zh-CN" sz="2000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 </a:t>
            </a:r>
            <a:r>
              <a:rPr lang="en-US" altLang="zh-C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HDLs</a:t>
            </a:r>
          </a:p>
          <a:p>
            <a:endParaRPr lang="en-US" altLang="zh-CN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851670"/>
            <a:ext cx="8424936" cy="4107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800" b="1" dirty="0">
                <a:solidFill>
                  <a:srgbClr val="999900"/>
                </a:solidFill>
              </a:rPr>
              <a:t> </a:t>
            </a: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ea typeface="Poppins Medium"/>
              <a:cs typeface="Arial" panose="020B0604020202020204" pitchFamily="34" charset="0"/>
              <a:sym typeface="Poppins Medium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        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19349"/>
            <a:ext cx="4991274" cy="17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01276"/>
            <a:ext cx="3535548" cy="151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380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75104"/>
            <a:ext cx="9144001" cy="3268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  RISC-V</a:t>
            </a:r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867440"/>
            <a:ext cx="8424936" cy="3870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https</a:t>
            </a:r>
            <a:r>
              <a:rPr lang="en-US" altLang="zh-CN" sz="1400" b="1" dirty="0">
                <a:solidFill>
                  <a:srgbClr val="999900"/>
                </a:solidFill>
              </a:rPr>
              <a:t>://en.wikipedia.org/wiki/RISC-V</a:t>
            </a:r>
          </a:p>
          <a:p>
            <a:pPr marL="12700" lvl="1" indent="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     https://riscv.org/</a:t>
            </a:r>
            <a:endParaRPr lang="en-US" altLang="en-US" sz="1400" b="1" dirty="0">
              <a:solidFill>
                <a:srgbClr val="999900"/>
              </a:solidFill>
            </a:endParaRPr>
          </a:p>
          <a:p>
            <a:pPr marL="12700" lvl="1" indent="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en-US" sz="1600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      </a:t>
            </a:r>
            <a:r>
              <a:rPr lang="en-US" altLang="zh-CN" sz="14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://riscv.org/exchange/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altLang="zh-CN" sz="14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://github.com/riscv/riscv-isa-manual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i="1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 &amp; </a:t>
            </a:r>
            <a:r>
              <a:rPr lang="en-US" altLang="zh-CN" sz="1600" b="1" i="1" u="sng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</a:t>
            </a:r>
            <a:endParaRPr lang="en-US" altLang="zh-CN" sz="1600" b="1" i="1" u="sng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      </a:t>
            </a:r>
            <a:r>
              <a:rPr lang="en-US" altLang="zh-CN" sz="14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://github.com/riscv/riscv-cores-list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      </a:t>
            </a:r>
            <a:r>
              <a:rPr lang="en-US" altLang="zh-CN" sz="14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://riscv.org/exchange/cores-socs/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81073"/>
            <a:ext cx="4464496" cy="271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4429298" y="4557777"/>
            <a:ext cx="46792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1" dirty="0">
                <a:solidFill>
                  <a:srgbClr val="999900"/>
                </a:solidFill>
              </a:rPr>
              <a:t>Source:  https://fuentitech.com/what-is-the-risc-v-ecosystem/19227/</a:t>
            </a:r>
          </a:p>
        </p:txBody>
      </p:sp>
    </p:spTree>
    <p:extLst>
      <p:ext uri="{BB962C8B-B14F-4D97-AF65-F5344CB8AC3E}">
        <p14:creationId xmlns:p14="http://schemas.microsoft.com/office/powerpoint/2010/main" val="39869628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13548"/>
            <a:ext cx="9144001" cy="33299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1.4.1  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Ecosystem  </a:t>
            </a:r>
          </a:p>
          <a:p>
            <a:endParaRPr lang="en-US" altLang="zh-CN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851670"/>
            <a:ext cx="8424936" cy="372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community.riscv.org/events/details/risc-v-foundation-bay-area-risc-v-group-presents-2021-risc-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        v-ecosystem-updates</a:t>
            </a:r>
            <a:r>
              <a:rPr lang="en-US" altLang="zh-CN" sz="1400" b="1" dirty="0">
                <a:solidFill>
                  <a:srgbClr val="999900"/>
                </a:solidFill>
              </a:rPr>
              <a:t>/</a:t>
            </a: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800" b="1" dirty="0">
                <a:solidFill>
                  <a:srgbClr val="999900"/>
                </a:solidFill>
              </a:rPr>
              <a:t> </a:t>
            </a: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ea typeface="Poppins Medium"/>
              <a:cs typeface="Arial" panose="020B0604020202020204" pitchFamily="34" charset="0"/>
              <a:sym typeface="Poppins Medium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        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47" y="2314276"/>
            <a:ext cx="2857513" cy="220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384" y="2314275"/>
            <a:ext cx="4349080" cy="239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2"/>
          <p:cNvSpPr txBox="1">
            <a:spLocks noChangeArrowheads="1"/>
          </p:cNvSpPr>
          <p:nvPr/>
        </p:nvSpPr>
        <p:spPr bwMode="auto">
          <a:xfrm>
            <a:off x="1196975" y="4443958"/>
            <a:ext cx="323100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zh-CN" sz="900" b="1" dirty="0">
                <a:solidFill>
                  <a:srgbClr val="999900"/>
                </a:solidFill>
              </a:rPr>
              <a:t>  </a:t>
            </a:r>
            <a:r>
              <a:rPr lang="en-US" altLang="zh-CN" sz="800" b="1" dirty="0">
                <a:solidFill>
                  <a:srgbClr val="999900"/>
                </a:solidFill>
              </a:rPr>
              <a:t>Source:   https://</a:t>
            </a:r>
            <a:r>
              <a:rPr lang="en-US" altLang="zh-CN" sz="800" b="1" dirty="0" smtClean="0">
                <a:solidFill>
                  <a:srgbClr val="999900"/>
                </a:solidFill>
              </a:rPr>
              <a:t>cacm.acm.org/magazines/2019/2/234352-a-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zh-CN" sz="800" b="1" dirty="0" smtClean="0">
                <a:solidFill>
                  <a:srgbClr val="999900"/>
                </a:solidFill>
              </a:rPr>
              <a:t>                   new-golden-age-for-computer-architecture/</a:t>
            </a:r>
            <a:r>
              <a:rPr lang="en-US" altLang="zh-CN" sz="800" b="1" dirty="0" err="1" smtClean="0">
                <a:solidFill>
                  <a:srgbClr val="999900"/>
                </a:solidFill>
              </a:rPr>
              <a:t>fulltext</a:t>
            </a:r>
            <a:endParaRPr lang="en-US" altLang="zh-CN" sz="800" b="1" dirty="0">
              <a:solidFill>
                <a:srgbClr val="999900"/>
              </a:solidFill>
            </a:endParaRPr>
          </a:p>
        </p:txBody>
      </p:sp>
      <p:sp>
        <p:nvSpPr>
          <p:cNvPr id="17" name="TextBox 2"/>
          <p:cNvSpPr txBox="1">
            <a:spLocks noChangeArrowheads="1"/>
          </p:cNvSpPr>
          <p:nvPr/>
        </p:nvSpPr>
        <p:spPr bwMode="auto">
          <a:xfrm>
            <a:off x="4283968" y="4681468"/>
            <a:ext cx="46085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zh-CN" sz="800" b="1" dirty="0" smtClean="0">
                <a:solidFill>
                  <a:srgbClr val="999900"/>
                </a:solidFill>
              </a:rPr>
              <a:t>Source</a:t>
            </a:r>
            <a:r>
              <a:rPr lang="en-US" altLang="zh-CN" sz="800" b="1" dirty="0">
                <a:solidFill>
                  <a:srgbClr val="999900"/>
                </a:solidFill>
              </a:rPr>
              <a:t>:   https://www.zdnet.com/article/risc-v-the-linux-of-the-chip-world-is-starting-to-produce-technological-breakthroughs/</a:t>
            </a:r>
          </a:p>
        </p:txBody>
      </p:sp>
    </p:spTree>
    <p:extLst>
      <p:ext uri="{BB962C8B-B14F-4D97-AF65-F5344CB8AC3E}">
        <p14:creationId xmlns:p14="http://schemas.microsoft.com/office/powerpoint/2010/main" val="40791128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77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5004048" y="3099150"/>
            <a:ext cx="3816424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 b="1" dirty="0">
                <a:solidFill>
                  <a:srgbClr val="999900"/>
                </a:solidFill>
              </a:rPr>
              <a:t>Source:  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000" b="1" dirty="0">
                <a:solidFill>
                  <a:srgbClr val="999900"/>
                </a:solidFill>
              </a:rPr>
              <a:t>://</a:t>
            </a:r>
            <a:r>
              <a:rPr lang="en-US" altLang="zh-CN" sz="1000" b="1" dirty="0" smtClean="0">
                <a:solidFill>
                  <a:srgbClr val="999900"/>
                </a:solidFill>
              </a:rPr>
              <a:t>zhuanlan.zhihu.com/p/367035973</a:t>
            </a:r>
            <a:endParaRPr lang="zh-CN" altLang="zh-CN" sz="1000" b="1" dirty="0">
              <a:solidFill>
                <a:srgbClr val="999900"/>
              </a:solidFill>
            </a:endParaRPr>
          </a:p>
        </p:txBody>
      </p:sp>
      <p:pic>
        <p:nvPicPr>
          <p:cNvPr id="9" name="图像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8" y="1491630"/>
            <a:ext cx="433721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像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91630"/>
            <a:ext cx="3729038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303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1.4.2  </a:t>
            </a:r>
            <a:r>
              <a:rPr lang="en-US" altLang="zh-CN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lowRISC</a:t>
            </a:r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307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://lowrisc.org/</a:t>
            </a: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github.com/lowrisc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407507"/>
            <a:ext cx="5256584" cy="145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7734"/>
            <a:ext cx="2232248" cy="252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776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1.4.2.1  Project </a:t>
            </a:r>
            <a:r>
              <a:rPr lang="en-US" altLang="zh-CN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OpenTitan</a:t>
            </a:r>
            <a:endParaRPr lang="en-US" altLang="zh-CN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2801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://opentitan.org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/</a:t>
            </a: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</a:rPr>
              <a:t>       .</a:t>
            </a:r>
            <a:endParaRPr lang="en-US" altLang="zh-CN" sz="1400" b="1" dirty="0">
              <a:solidFill>
                <a:srgbClr val="999900"/>
              </a:solidFill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65" y="2404418"/>
            <a:ext cx="3600475" cy="59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41" y="3017206"/>
            <a:ext cx="4328979" cy="200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1259632" y="4948014"/>
            <a:ext cx="5975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</a:pPr>
            <a:r>
              <a:rPr lang="en-US" altLang="zh-CN" sz="1000" b="1" dirty="0">
                <a:solidFill>
                  <a:srgbClr val="999900"/>
                </a:solidFill>
              </a:rPr>
              <a:t>Source: https://lowrisc.org</a:t>
            </a:r>
          </a:p>
        </p:txBody>
      </p:sp>
    </p:spTree>
    <p:extLst>
      <p:ext uri="{BB962C8B-B14F-4D97-AF65-F5344CB8AC3E}">
        <p14:creationId xmlns:p14="http://schemas.microsoft.com/office/powerpoint/2010/main" val="3559260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2" name="矩形 3"/>
          <p:cNvSpPr/>
          <p:nvPr/>
        </p:nvSpPr>
        <p:spPr>
          <a:xfrm>
            <a:off x="4572001" y="1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24" name="文本框 10"/>
          <p:cNvSpPr txBox="1"/>
          <p:nvPr/>
        </p:nvSpPr>
        <p:spPr>
          <a:xfrm>
            <a:off x="4860032" y="536313"/>
            <a:ext cx="428397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700" b="1">
                <a:latin typeface="Poppins"/>
                <a:ea typeface="Poppins"/>
                <a:cs typeface="Poppins"/>
                <a:sym typeface="Poppins"/>
              </a:defRPr>
            </a:pPr>
            <a:r>
              <a:rPr lang="en-US" altLang="zh-CN" sz="2000" b="1" dirty="0" smtClean="0">
                <a:latin typeface="Arial" panose="020B0604020202020204" pitchFamily="34" charset="0"/>
                <a:ea typeface="Poppins"/>
                <a:cs typeface="Arial" panose="020B0604020202020204" pitchFamily="34" charset="0"/>
              </a:rPr>
              <a:t>An </a:t>
            </a:r>
            <a:r>
              <a:rPr lang="en-US" altLang="zh-CN" sz="20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</a:rPr>
              <a:t>indie developer from </a:t>
            </a:r>
            <a:r>
              <a:rPr lang="en-US" altLang="zh-CN" sz="2000" b="1" dirty="0" smtClean="0">
                <a:latin typeface="Arial" panose="020B0604020202020204" pitchFamily="34" charset="0"/>
                <a:ea typeface="Poppins"/>
                <a:cs typeface="Arial" panose="020B0604020202020204" pitchFamily="34" charset="0"/>
              </a:rPr>
              <a:t>China</a:t>
            </a:r>
            <a:endParaRPr lang="en-US" altLang="zh-CN" sz="2000" b="1" dirty="0">
              <a:latin typeface="Arial" panose="020B0604020202020204" pitchFamily="34" charset="0"/>
              <a:ea typeface="Poppins"/>
              <a:cs typeface="Arial" panose="020B0604020202020204" pitchFamily="34" charset="0"/>
            </a:endParaRPr>
          </a:p>
        </p:txBody>
      </p:sp>
      <p:sp>
        <p:nvSpPr>
          <p:cNvPr id="125" name="矩形 11"/>
          <p:cNvSpPr/>
          <p:nvPr/>
        </p:nvSpPr>
        <p:spPr>
          <a:xfrm>
            <a:off x="6808241" y="2052054"/>
            <a:ext cx="1821565" cy="68943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8800"/>
                </a:solidFill>
              </a:defRPr>
            </a:pPr>
            <a:endParaRPr sz="1000">
              <a:solidFill>
                <a:srgbClr val="FF8800"/>
              </a:solidFill>
            </a:endParaRPr>
          </a:p>
        </p:txBody>
      </p:sp>
      <p:sp>
        <p:nvSpPr>
          <p:cNvPr id="126" name="文本框 12"/>
          <p:cNvSpPr txBox="1"/>
          <p:nvPr/>
        </p:nvSpPr>
        <p:spPr>
          <a:xfrm>
            <a:off x="4880547" y="1084838"/>
            <a:ext cx="3954908" cy="4042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marL="298450" indent="-285750" eaLnBrk="1" hangingPunct="1">
              <a:lnSpc>
                <a:spcPct val="80000"/>
              </a:lnSpc>
              <a:spcBef>
                <a:spcPts val="45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translator of the book «Gray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</a:t>
            </a:r>
          </a:p>
          <a:p>
            <a:pPr marL="1270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Hacking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Ethical Hacker's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Handbook,</a:t>
            </a:r>
          </a:p>
          <a:p>
            <a:pPr marL="1270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Fourth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Edition» (ISBN</a:t>
            </a:r>
            <a:r>
              <a:rPr lang="zh-CN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9787302428671) </a:t>
            </a:r>
            <a:endParaRPr lang="en-US" altLang="zh-CN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&amp;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«Linux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Hardening in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Hostile Networks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1270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Edition» (ISBN: 9787115544384) </a:t>
            </a:r>
          </a:p>
          <a:p>
            <a:pPr marL="171450" indent="-171450">
              <a:buFont typeface="Wingdings" panose="05000000000000000000" pitchFamily="2" charset="2"/>
              <a:buChar char="u"/>
            </a:pPr>
            <a:endParaRPr lang="en-US" dirty="0" smtClean="0"/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 software </a:t>
            </a:r>
            <a:r>
              <a:rPr lang="en-US" altLang="zh-CN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developmement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~15 </a:t>
            </a:r>
            <a:endParaRPr lang="en-US" altLang="zh-CN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</a:pP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years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(~11 years on Mobile dev)</a:t>
            </a: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en-US" dirty="0" smtClean="0"/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Actively participating Open Source </a:t>
            </a:r>
            <a:endParaRPr lang="en-US" altLang="zh-CN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</a:pP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Communities:</a:t>
            </a:r>
            <a:endParaRPr lang="en-US" altLang="zh-C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</a:pP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altLang="zh-CN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://github.com/XianBeiTuoBaFeng2015/MySlides</a:t>
            </a:r>
          </a:p>
          <a:p>
            <a:pPr>
              <a:buClr>
                <a:srgbClr val="FF0000"/>
              </a:buClr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dirty="0" smtClean="0"/>
              <a:t>  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Recently, focus on infrastructure of </a:t>
            </a:r>
            <a:endParaRPr lang="en-US" altLang="zh-CN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</a:pP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Cloud/Edge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Computing,  AI, </a:t>
            </a:r>
            <a:r>
              <a:rPr lang="en-US" altLang="zh-CN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>
                <a:srgbClr val="FF0000"/>
              </a:buClr>
            </a:pP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Programming 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 &amp; Runtimes, </a:t>
            </a:r>
            <a:endParaRPr lang="en-US" altLang="zh-CN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</a:pP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Network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Virtualization, RISC-V, EDA, </a:t>
            </a:r>
            <a:endParaRPr lang="en-US" altLang="zh-CN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</a:pP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5G/6G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dirty="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sz="2400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Am I</a:t>
            </a:r>
            <a:endParaRPr sz="2400" b="1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pic>
        <p:nvPicPr>
          <p:cNvPr id="10" name="Picture 8" descr="https://images-na.ssl-images-amazon.com/images/I/51TqktuEXUL._SX371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43558"/>
            <a:ext cx="1681861" cy="204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03798"/>
            <a:ext cx="1683581" cy="20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99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56312"/>
            <a:ext cx="7632848" cy="2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github.com/lowRISC/opentitan</a:t>
            </a:r>
            <a:endParaRPr lang="en-US" altLang="zh-CN" sz="1400" b="1" dirty="0">
              <a:solidFill>
                <a:srgbClr val="999900"/>
              </a:solidFill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1043608" y="3147814"/>
            <a:ext cx="7632848" cy="1535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US" altLang="zh-CN" sz="12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 smtClean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 smtClean="0">
              <a:solidFill>
                <a:srgbClr val="999900"/>
              </a:solidFill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 smtClean="0">
              <a:solidFill>
                <a:srgbClr val="999900"/>
              </a:solidFill>
              <a:ea typeface="Calibri"/>
              <a:cs typeface="Calibri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lang="en-US" altLang="zh-CN" sz="1200" b="1" dirty="0" smtClean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>
              <a:solidFill>
                <a:srgbClr val="999900"/>
              </a:solidFill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683568" y="2571750"/>
            <a:ext cx="7632848" cy="2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92226"/>
            <a:ext cx="2087959" cy="87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543199"/>
            <a:ext cx="3456384" cy="341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"/>
          <p:cNvSpPr txBox="1">
            <a:spLocks noChangeArrowheads="1"/>
          </p:cNvSpPr>
          <p:nvPr/>
        </p:nvSpPr>
        <p:spPr bwMode="auto">
          <a:xfrm>
            <a:off x="4355802" y="4948014"/>
            <a:ext cx="381659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900" b="1" dirty="0">
                <a:solidFill>
                  <a:srgbClr val="999900"/>
                </a:solidFill>
              </a:rPr>
              <a:t>  Source:   https://opentitan.org/guides/getting_started/index.html</a:t>
            </a:r>
            <a:endParaRPr lang="zh-CN" altLang="zh-CN" sz="900" b="1" dirty="0">
              <a:solidFill>
                <a:srgbClr val="99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34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  </a:t>
            </a:r>
            <a:r>
              <a:rPr lang="en-US" altLang="zh-CN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Renode</a:t>
            </a:r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385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://renode.io/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</a:rPr>
              <a:t>               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Antmicro's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development framework for complex embedded systems.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696" defTabSz="449147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811" algn="l"/>
                <a:tab pos="693559" algn="l"/>
                <a:tab pos="1142708" algn="l"/>
                <a:tab pos="1591855" algn="l"/>
                <a:tab pos="2041001" algn="l"/>
                <a:tab pos="2490151" algn="l"/>
                <a:tab pos="2939298" algn="l"/>
                <a:tab pos="3388445" algn="l"/>
                <a:tab pos="3837591" algn="l"/>
                <a:tab pos="4286741" algn="l"/>
                <a:tab pos="4735888" algn="l"/>
                <a:tab pos="5185035" algn="l"/>
                <a:tab pos="5634182" algn="l"/>
                <a:tab pos="6083331" algn="l"/>
                <a:tab pos="6532478" algn="l"/>
                <a:tab pos="6981625" algn="l"/>
                <a:tab pos="7430771" algn="l"/>
                <a:tab pos="7879922" algn="l"/>
                <a:tab pos="8329068" algn="l"/>
                <a:tab pos="8778215" algn="l"/>
                <a:tab pos="9227361" algn="l"/>
              </a:tabLst>
              <a:defRPr/>
            </a:pPr>
            <a:endParaRPr lang="en-US" altLang="zh-CN" sz="20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github.com/lowrisc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15766"/>
            <a:ext cx="4573067" cy="17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19822"/>
            <a:ext cx="4889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1" y="2787774"/>
            <a:ext cx="3563889" cy="154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9521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56312"/>
            <a:ext cx="7632848" cy="430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features:</a:t>
            </a: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 smtClean="0">
              <a:solidFill>
                <a:srgbClr val="FF00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https://renode.io/about/</a:t>
            </a:r>
            <a:endParaRPr lang="zh-CN" altLang="en-US" sz="1400" dirty="0"/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                </a:t>
            </a:r>
            <a:endParaRPr lang="en-US" altLang="zh-CN" sz="1200" b="1" dirty="0">
              <a:solidFill>
                <a:srgbClr val="9999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7654"/>
            <a:ext cx="549181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8" y="2427735"/>
            <a:ext cx="1037604" cy="122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303020" y="4876006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999900"/>
                </a:solidFill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329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13548"/>
            <a:ext cx="9144001" cy="33299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1.5.1  </a:t>
            </a:r>
            <a:r>
              <a:rPr lang="en-US" altLang="zh-CN" sz="2400" b="1" dirty="0" err="1" smtClean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Src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 </a:t>
            </a:r>
            <a:endParaRPr lang="en-US" altLang="zh-CN" sz="2400" b="1" dirty="0">
              <a:solidFill>
                <a:srgbClr val="FFFF0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endParaRPr lang="en-US" altLang="zh-CN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851670"/>
            <a:ext cx="8424936" cy="341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://github.com/renode</a:t>
            </a: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800" b="1" dirty="0">
                <a:solidFill>
                  <a:srgbClr val="999900"/>
                </a:solidFill>
              </a:rPr>
              <a:t> </a:t>
            </a: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ea typeface="Poppins Medium"/>
              <a:cs typeface="Arial" panose="020B0604020202020204" pitchFamily="34" charset="0"/>
              <a:sym typeface="Poppins Medium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github.com/antmicro/tlib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86" y="2086490"/>
            <a:ext cx="3283411" cy="274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83518"/>
            <a:ext cx="201612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333735"/>
            <a:ext cx="2088232" cy="145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50753"/>
            <a:ext cx="2047305" cy="3741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右箭头 4"/>
          <p:cNvSpPr>
            <a:spLocks noChangeArrowheads="1"/>
          </p:cNvSpPr>
          <p:nvPr/>
        </p:nvSpPr>
        <p:spPr bwMode="auto">
          <a:xfrm rot="9525948">
            <a:off x="2648991" y="1343494"/>
            <a:ext cx="2151363" cy="122751"/>
          </a:xfrm>
          <a:prstGeom prst="rightArrow">
            <a:avLst>
              <a:gd name="adj1" fmla="val 50000"/>
              <a:gd name="adj2" fmla="val 4970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右箭头 4"/>
          <p:cNvSpPr>
            <a:spLocks noChangeArrowheads="1"/>
          </p:cNvSpPr>
          <p:nvPr/>
        </p:nvSpPr>
        <p:spPr bwMode="auto">
          <a:xfrm rot="10800000">
            <a:off x="3419872" y="1923678"/>
            <a:ext cx="1294509" cy="137076"/>
          </a:xfrm>
          <a:prstGeom prst="rightArrow">
            <a:avLst>
              <a:gd name="adj1" fmla="val 50000"/>
              <a:gd name="adj2" fmla="val 4970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右箭头 4"/>
          <p:cNvSpPr>
            <a:spLocks noChangeArrowheads="1"/>
          </p:cNvSpPr>
          <p:nvPr/>
        </p:nvSpPr>
        <p:spPr bwMode="auto">
          <a:xfrm rot="16200000">
            <a:off x="1214589" y="3912937"/>
            <a:ext cx="2106309" cy="144016"/>
          </a:xfrm>
          <a:prstGeom prst="rightArrow">
            <a:avLst>
              <a:gd name="adj1" fmla="val 50000"/>
              <a:gd name="adj2" fmla="val 49788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右箭头 4"/>
          <p:cNvSpPr>
            <a:spLocks noChangeArrowheads="1"/>
          </p:cNvSpPr>
          <p:nvPr/>
        </p:nvSpPr>
        <p:spPr bwMode="auto">
          <a:xfrm rot="14044803">
            <a:off x="2166858" y="3537540"/>
            <a:ext cx="1599492" cy="138549"/>
          </a:xfrm>
          <a:prstGeom prst="rightArrow">
            <a:avLst>
              <a:gd name="adj1" fmla="val 50000"/>
              <a:gd name="adj2" fmla="val 4977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1" y="4227935"/>
            <a:ext cx="1534542" cy="1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584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13548"/>
            <a:ext cx="9144001" cy="33299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620888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1.5.2  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Co-simulating 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zh-CN" sz="24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Renode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 </a:t>
            </a:r>
            <a:endParaRPr lang="en-US" altLang="zh-CN" sz="2400" b="1" dirty="0">
              <a:solidFill>
                <a:srgbClr val="FFFF0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endParaRPr lang="en-US" altLang="zh-CN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851670"/>
            <a:ext cx="8424936" cy="325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US" altLang="zh-CN" sz="1400" b="1" dirty="0">
              <a:solidFill>
                <a:srgbClr val="999900"/>
              </a:solidFill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800" b="1" dirty="0">
                <a:solidFill>
                  <a:srgbClr val="999900"/>
                </a:solidFill>
              </a:rPr>
              <a:t> </a:t>
            </a: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ea typeface="Poppins Medium"/>
              <a:cs typeface="Arial" panose="020B0604020202020204" pitchFamily="34" charset="0"/>
              <a:sym typeface="Poppins Medium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        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82" y="1924149"/>
            <a:ext cx="4335338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65154"/>
            <a:ext cx="3384376" cy="2118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6"/>
          <p:cNvSpPr txBox="1">
            <a:spLocks noChangeArrowheads="1"/>
          </p:cNvSpPr>
          <p:nvPr/>
        </p:nvSpPr>
        <p:spPr bwMode="auto">
          <a:xfrm>
            <a:off x="1223391" y="4587974"/>
            <a:ext cx="601290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900" b="1" dirty="0">
                <a:solidFill>
                  <a:srgbClr val="999900"/>
                </a:solidFill>
              </a:rPr>
              <a:t>Source:   https://opensource.googleblog.com/2022/09/co-simulating-ml-with-springbok-using-renode.html</a:t>
            </a:r>
          </a:p>
        </p:txBody>
      </p:sp>
    </p:spTree>
    <p:extLst>
      <p:ext uri="{BB962C8B-B14F-4D97-AF65-F5344CB8AC3E}">
        <p14:creationId xmlns:p14="http://schemas.microsoft.com/office/powerpoint/2010/main" val="13197839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750502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1.5.3</a:t>
            </a:r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b="1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Renode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RISC-V development</a:t>
            </a:r>
          </a:p>
          <a:p>
            <a:r>
              <a:rPr lang="en-US" sz="2000" i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2000" i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fficial</a:t>
            </a:r>
            <a:endParaRPr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7" y="2164738"/>
            <a:ext cx="8568953" cy="3062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US" altLang="zh-CN" sz="1400" b="1" dirty="0">
              <a:solidFill>
                <a:srgbClr val="999900"/>
              </a:solidFill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184146" indent="-171450" defTabSz="449147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811" algn="l"/>
                <a:tab pos="693559" algn="l"/>
                <a:tab pos="1142708" algn="l"/>
                <a:tab pos="1591855" algn="l"/>
                <a:tab pos="2041001" algn="l"/>
                <a:tab pos="2490151" algn="l"/>
                <a:tab pos="2939298" algn="l"/>
                <a:tab pos="3388445" algn="l"/>
                <a:tab pos="3837591" algn="l"/>
                <a:tab pos="4286741" algn="l"/>
                <a:tab pos="4735888" algn="l"/>
                <a:tab pos="5185035" algn="l"/>
                <a:tab pos="5634182" algn="l"/>
                <a:tab pos="6083331" algn="l"/>
                <a:tab pos="6532478" algn="l"/>
                <a:tab pos="6981625" algn="l"/>
                <a:tab pos="7430771" algn="l"/>
                <a:tab pos="7879922" algn="l"/>
                <a:tab pos="8329068" algn="l"/>
                <a:tab pos="8778215" algn="l"/>
                <a:tab pos="9227361" algn="l"/>
              </a:tabLst>
              <a:defRPr/>
            </a:pP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          https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://</a:t>
            </a: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riscv.org/announcements/2021/12/risc-v-celebrates-incredible-year-of-growth-and-progress-ratifying-multiple-</a:t>
            </a:r>
          </a:p>
          <a:p>
            <a:pPr marL="12696" defTabSz="449147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811" algn="l"/>
                <a:tab pos="693559" algn="l"/>
                <a:tab pos="1142708" algn="l"/>
                <a:tab pos="1591855" algn="l"/>
                <a:tab pos="2041001" algn="l"/>
                <a:tab pos="2490151" algn="l"/>
                <a:tab pos="2939298" algn="l"/>
                <a:tab pos="3388445" algn="l"/>
                <a:tab pos="3837591" algn="l"/>
                <a:tab pos="4286741" algn="l"/>
                <a:tab pos="4735888" algn="l"/>
                <a:tab pos="5185035" algn="l"/>
                <a:tab pos="5634182" algn="l"/>
                <a:tab pos="6083331" algn="l"/>
                <a:tab pos="6532478" algn="l"/>
                <a:tab pos="6981625" algn="l"/>
                <a:tab pos="7430771" algn="l"/>
                <a:tab pos="7879922" algn="l"/>
                <a:tab pos="8329068" algn="l"/>
                <a:tab pos="8778215" algn="l"/>
                <a:tab pos="9227361" algn="l"/>
              </a:tabLst>
              <a:defRPr/>
            </a:pP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              technical-specifications-launching-new-education-programs-and-accelerating-broad-industry-adoption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298446" indent="-285750" defTabSz="449147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811" algn="l"/>
                <a:tab pos="693559" algn="l"/>
                <a:tab pos="1142708" algn="l"/>
                <a:tab pos="1591855" algn="l"/>
                <a:tab pos="2041001" algn="l"/>
                <a:tab pos="2490151" algn="l"/>
                <a:tab pos="2939298" algn="l"/>
                <a:tab pos="3388445" algn="l"/>
                <a:tab pos="3837591" algn="l"/>
                <a:tab pos="4286741" algn="l"/>
                <a:tab pos="4735888" algn="l"/>
                <a:tab pos="5185035" algn="l"/>
                <a:tab pos="5634182" algn="l"/>
                <a:tab pos="6083331" algn="l"/>
                <a:tab pos="6532478" algn="l"/>
                <a:tab pos="6981625" algn="l"/>
                <a:tab pos="7430771" algn="l"/>
                <a:tab pos="7879922" algn="l"/>
                <a:tab pos="8329068" algn="l"/>
                <a:tab pos="8778215" algn="l"/>
                <a:tab pos="9227361" algn="l"/>
              </a:tabLst>
              <a:defRPr/>
            </a:pPr>
            <a:r>
              <a:rPr lang="en-US" altLang="zh-CN" sz="1200" b="1" dirty="0">
                <a:solidFill>
                  <a:srgbClr val="999900"/>
                </a:solidFill>
                <a:ea typeface="Calibri"/>
                <a:cs typeface="Calibri"/>
              </a:rPr>
              <a:t> </a:t>
            </a:r>
            <a:r>
              <a:rPr lang="en-US" altLang="zh-CN" sz="1200" b="1" dirty="0" smtClean="0">
                <a:solidFill>
                  <a:srgbClr val="999900"/>
                </a:solidFill>
                <a:ea typeface="Calibri"/>
                <a:cs typeface="Calibri"/>
              </a:rPr>
              <a:t>  </a:t>
            </a: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https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://riscv.org/blog/2021/06/antmicro-open-source-portal-launched/</a:t>
            </a:r>
          </a:p>
          <a:p>
            <a:pPr marL="184146" indent="-171450" defTabSz="449147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811" algn="l"/>
                <a:tab pos="693559" algn="l"/>
                <a:tab pos="1142708" algn="l"/>
                <a:tab pos="1591855" algn="l"/>
                <a:tab pos="2041001" algn="l"/>
                <a:tab pos="2490151" algn="l"/>
                <a:tab pos="2939298" algn="l"/>
                <a:tab pos="3388445" algn="l"/>
                <a:tab pos="3837591" algn="l"/>
                <a:tab pos="4286741" algn="l"/>
                <a:tab pos="4735888" algn="l"/>
                <a:tab pos="5185035" algn="l"/>
                <a:tab pos="5634182" algn="l"/>
                <a:tab pos="6083331" algn="l"/>
                <a:tab pos="6532478" algn="l"/>
                <a:tab pos="6981625" algn="l"/>
                <a:tab pos="7430771" algn="l"/>
                <a:tab pos="7879922" algn="l"/>
                <a:tab pos="8329068" algn="l"/>
                <a:tab pos="8778215" algn="l"/>
                <a:tab pos="9227361" algn="l"/>
              </a:tabLst>
              <a:defRPr/>
            </a:pP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       </a:t>
            </a: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  https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://</a:t>
            </a: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riscv.org/blog/2021/03/bringing-the-benefits-of-risc-v-and-renode-to-the-very-efficient-deep-learning-in-iot-project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marL="184146" indent="-171450" defTabSz="449147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811" algn="l"/>
                <a:tab pos="693559" algn="l"/>
                <a:tab pos="1142708" algn="l"/>
                <a:tab pos="1591855" algn="l"/>
                <a:tab pos="2041001" algn="l"/>
                <a:tab pos="2490151" algn="l"/>
                <a:tab pos="2939298" algn="l"/>
                <a:tab pos="3388445" algn="l"/>
                <a:tab pos="3837591" algn="l"/>
                <a:tab pos="4286741" algn="l"/>
                <a:tab pos="4735888" algn="l"/>
                <a:tab pos="5185035" algn="l"/>
                <a:tab pos="5634182" algn="l"/>
                <a:tab pos="6083331" algn="l"/>
                <a:tab pos="6532478" algn="l"/>
                <a:tab pos="6981625" algn="l"/>
                <a:tab pos="7430771" algn="l"/>
                <a:tab pos="7879922" algn="l"/>
                <a:tab pos="8329068" algn="l"/>
                <a:tab pos="8778215" algn="l"/>
                <a:tab pos="9227361" algn="l"/>
              </a:tabLst>
              <a:defRPr/>
            </a:pP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       </a:t>
            </a: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  …            </a:t>
            </a:r>
            <a:endParaRPr sz="1200" b="1" dirty="0">
              <a:solidFill>
                <a:srgbClr val="9999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11710"/>
            <a:ext cx="2016224" cy="104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11710"/>
            <a:ext cx="3384376" cy="36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51870"/>
            <a:ext cx="7813799" cy="75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864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Project </a:t>
            </a:r>
            <a:r>
              <a:rPr lang="en-US" altLang="zh-C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Sparrow</a:t>
            </a:r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 Overview</a:t>
            </a:r>
            <a:endParaRPr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304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reno</a:t>
            </a:r>
            <a:r>
              <a:rPr lang="en-US" altLang="zh-CN" sz="1400" b="1" dirty="0">
                <a:solidFill>
                  <a:srgbClr val="999900"/>
                </a:solidFill>
              </a:rPr>
              <a:t>https://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github.com/AmbiML/sparrow-manifest</a:t>
            </a:r>
            <a:endParaRPr lang="en-US" altLang="zh-CN" sz="14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696" defTabSz="449147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811" algn="l"/>
                <a:tab pos="693559" algn="l"/>
                <a:tab pos="1142708" algn="l"/>
                <a:tab pos="1591855" algn="l"/>
                <a:tab pos="2041001" algn="l"/>
                <a:tab pos="2490151" algn="l"/>
                <a:tab pos="2939298" algn="l"/>
                <a:tab pos="3388445" algn="l"/>
                <a:tab pos="3837591" algn="l"/>
                <a:tab pos="4286741" algn="l"/>
                <a:tab pos="4735888" algn="l"/>
                <a:tab pos="5185035" algn="l"/>
                <a:tab pos="5634182" algn="l"/>
                <a:tab pos="6083331" algn="l"/>
                <a:tab pos="6532478" algn="l"/>
                <a:tab pos="6981625" algn="l"/>
                <a:tab pos="7430771" algn="l"/>
                <a:tab pos="7879922" algn="l"/>
                <a:tab pos="8329068" algn="l"/>
                <a:tab pos="8778215" algn="l"/>
                <a:tab pos="9227361" algn="l"/>
              </a:tabLst>
              <a:defRPr/>
            </a:pPr>
            <a:endParaRPr lang="en-US" altLang="zh-CN" sz="20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37474"/>
            <a:ext cx="7056784" cy="157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83918"/>
            <a:ext cx="7272808" cy="105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106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77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repositories: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68883"/>
            <a:ext cx="7704856" cy="259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0233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 </a:t>
            </a:r>
            <a:r>
              <a:rPr lang="en-US" altLang="zh-CN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CantripOS</a:t>
            </a:r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KataOS</a:t>
            </a:r>
            <a:r>
              <a:rPr lang="en-US" altLang="zh-C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304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github.com/AmbiML/sparrow-cantrip-full</a:t>
            </a:r>
            <a:endParaRPr lang="en-US" altLang="zh-CN" sz="14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</a:rPr>
              <a:t>               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696" defTabSz="449147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811" algn="l"/>
                <a:tab pos="693559" algn="l"/>
                <a:tab pos="1142708" algn="l"/>
                <a:tab pos="1591855" algn="l"/>
                <a:tab pos="2041001" algn="l"/>
                <a:tab pos="2490151" algn="l"/>
                <a:tab pos="2939298" algn="l"/>
                <a:tab pos="3388445" algn="l"/>
                <a:tab pos="3837591" algn="l"/>
                <a:tab pos="4286741" algn="l"/>
                <a:tab pos="4735888" algn="l"/>
                <a:tab pos="5185035" algn="l"/>
                <a:tab pos="5634182" algn="l"/>
                <a:tab pos="6083331" algn="l"/>
                <a:tab pos="6532478" algn="l"/>
                <a:tab pos="6981625" algn="l"/>
                <a:tab pos="7430771" algn="l"/>
                <a:tab pos="7879922" algn="l"/>
                <a:tab pos="8329068" algn="l"/>
                <a:tab pos="8778215" algn="l"/>
                <a:tab pos="9227361" algn="l"/>
              </a:tabLst>
              <a:defRPr/>
            </a:pPr>
            <a:endParaRPr lang="en-US" altLang="zh-CN" sz="20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14191"/>
            <a:ext cx="6552728" cy="1285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73473"/>
            <a:ext cx="6912768" cy="139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29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747724"/>
            <a:ext cx="9144001" cy="33957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67374" y="1752693"/>
            <a:ext cx="8476625" cy="501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.</a:t>
            </a:r>
            <a:endParaRPr lang="en-US" altLang="zh-CN" sz="1400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644835" y="1347614"/>
            <a:ext cx="551367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000" b="1" i="1" u="sng" dirty="0" smtClean="0">
                <a:solidFill>
                  <a:srgbClr val="FFFF00"/>
                </a:solidFill>
              </a:rPr>
              <a:t>Rust crates</a:t>
            </a:r>
            <a:endParaRPr lang="en-US" altLang="zh-CN" sz="2000" b="1" i="1" u="sng" dirty="0">
              <a:solidFill>
                <a:srgbClr val="FFFF0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824708"/>
            <a:ext cx="4968551" cy="227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518" y="3363838"/>
            <a:ext cx="4334484" cy="160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2"/>
          <p:cNvSpPr txBox="1">
            <a:spLocks noChangeArrowheads="1"/>
          </p:cNvSpPr>
          <p:nvPr/>
        </p:nvSpPr>
        <p:spPr bwMode="auto">
          <a:xfrm>
            <a:off x="1187624" y="4928071"/>
            <a:ext cx="36218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marL="741363" indent="-284163"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marL="1141413" indent="-227013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marL="1598613" indent="-227013"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marL="2055813" indent="-227013"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3013" indent="-227013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0213" indent="-227013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7413" indent="-227013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4613" indent="-227013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</a:pPr>
            <a:r>
              <a:rPr lang="en-US" altLang="zh-CN" sz="1000" b="1" dirty="0">
                <a:solidFill>
                  <a:srgbClr val="999900"/>
                </a:solidFill>
              </a:rPr>
              <a:t>Source:  https://github.com/AmbiML/sparrow-manifest</a:t>
            </a:r>
          </a:p>
        </p:txBody>
      </p:sp>
    </p:spTree>
    <p:extLst>
      <p:ext uri="{BB962C8B-B14F-4D97-AF65-F5344CB8AC3E}">
        <p14:creationId xmlns:p14="http://schemas.microsoft.com/office/powerpoint/2010/main" val="317813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2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2" name="矩形 3"/>
          <p:cNvSpPr/>
          <p:nvPr/>
        </p:nvSpPr>
        <p:spPr>
          <a:xfrm>
            <a:off x="3995937" y="1"/>
            <a:ext cx="5148066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25" name="矩形 11"/>
          <p:cNvSpPr/>
          <p:nvPr/>
        </p:nvSpPr>
        <p:spPr>
          <a:xfrm>
            <a:off x="6808241" y="2052054"/>
            <a:ext cx="1821565" cy="68943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8800"/>
                </a:solidFill>
              </a:defRPr>
            </a:pPr>
            <a:endParaRPr sz="1000">
              <a:solidFill>
                <a:srgbClr val="FF8800"/>
              </a:solidFill>
            </a:endParaRPr>
          </a:p>
        </p:txBody>
      </p:sp>
      <p:sp>
        <p:nvSpPr>
          <p:cNvPr id="126" name="文本框 12"/>
          <p:cNvSpPr txBox="1"/>
          <p:nvPr/>
        </p:nvSpPr>
        <p:spPr>
          <a:xfrm>
            <a:off x="4880547" y="1084838"/>
            <a:ext cx="3954908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dirty="0"/>
          </a:p>
        </p:txBody>
      </p:sp>
      <p:sp>
        <p:nvSpPr>
          <p:cNvPr id="127" name="文本框 4"/>
          <p:cNvSpPr txBox="1"/>
          <p:nvPr/>
        </p:nvSpPr>
        <p:spPr>
          <a:xfrm>
            <a:off x="783060" y="369468"/>
            <a:ext cx="457771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sz="4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sz="4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矩形 5"/>
          <p:cNvSpPr/>
          <p:nvPr/>
        </p:nvSpPr>
        <p:spPr>
          <a:xfrm>
            <a:off x="521364" y="434825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2" name="文本框 12"/>
          <p:cNvSpPr txBox="1"/>
          <p:nvPr/>
        </p:nvSpPr>
        <p:spPr>
          <a:xfrm>
            <a:off x="4211960" y="771550"/>
            <a:ext cx="4824536" cy="3313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>
                <a:solidFill>
                  <a:srgbClr val="76717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marL="787400" indent="-777875" hangingPunct="1">
              <a:lnSpc>
                <a:spcPct val="80000"/>
              </a:lnSpc>
              <a:spcBef>
                <a:spcPts val="600"/>
              </a:spcBef>
              <a:buSzPct val="75000"/>
              <a:tabLst>
                <a:tab pos="787400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  <a:tab pos="9428163" algn="l"/>
              </a:tabLst>
              <a:defRPr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  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Background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87400" indent="-777875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"/>
              <a:tabLst>
                <a:tab pos="787400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  <a:tab pos="9428163" algn="l"/>
              </a:tabLst>
              <a:defRPr/>
            </a:pP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</a:p>
          <a:p>
            <a:pPr marL="787400" indent="-777875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"/>
              <a:tabLst>
                <a:tab pos="787400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  <a:tab pos="9428163" algn="l"/>
              </a:tabLst>
              <a:defRPr/>
            </a:pP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Sparrow </a:t>
            </a:r>
          </a:p>
          <a:p>
            <a:pPr marL="787400" indent="-777875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"/>
              <a:tabLst>
                <a:tab pos="787400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  <a:tab pos="9428163" algn="l"/>
              </a:tabLst>
              <a:defRPr/>
            </a:pP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Testbed</a:t>
            </a:r>
          </a:p>
          <a:p>
            <a:pPr marL="9525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787400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  <a:tab pos="9428163" algn="l"/>
              </a:tabLst>
              <a:defRPr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 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Practicing 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Sparrow</a:t>
            </a:r>
          </a:p>
          <a:p>
            <a:pPr marL="787400" indent="-777875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"/>
              <a:tabLst>
                <a:tab pos="787400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  <a:tab pos="9428163" algn="l"/>
              </a:tabLst>
              <a:defRPr/>
            </a:pPr>
            <a:r>
              <a:rPr lang="en-US" altLang="zh-CN" sz="20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CantripOS</a:t>
            </a: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0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KataOS</a:t>
            </a: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87400" indent="-777875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"/>
              <a:tabLst>
                <a:tab pos="787400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  <a:tab pos="9428163" algn="l"/>
              </a:tabLst>
              <a:defRPr/>
            </a:pP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 support in </a:t>
            </a:r>
            <a:r>
              <a:rPr lang="en-US" altLang="zh-CN" sz="2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seL4 </a:t>
            </a:r>
            <a:r>
              <a:rPr lang="en-US" altLang="zh-CN" sz="2000" b="1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userspace</a:t>
            </a:r>
            <a:endParaRPr lang="en-US" altLang="zh-CN" sz="2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787400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  <a:tab pos="9428163" algn="l"/>
              </a:tabLst>
              <a:defRPr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 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Sparrow 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marL="787400" lvl="1" indent="-777875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"/>
              <a:tabLst>
                <a:tab pos="787400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  <a:tab pos="9428163" algn="l"/>
              </a:tabLst>
              <a:defRPr/>
            </a:pPr>
            <a:r>
              <a:rPr lang="en-US" altLang="zh-CN" sz="2000" b="1" dirty="0">
                <a:solidFill>
                  <a:srgbClr val="FFC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Develop with </a:t>
            </a:r>
            <a:r>
              <a:rPr lang="en-US" altLang="zh-CN" sz="2000" b="1" dirty="0" err="1">
                <a:solidFill>
                  <a:srgbClr val="FFC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Renode</a:t>
            </a:r>
            <a:endParaRPr lang="en-US" altLang="zh-CN" sz="2000" b="1" dirty="0">
              <a:solidFill>
                <a:srgbClr val="FFC00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787400" indent="-777875" hangingPunct="1">
              <a:lnSpc>
                <a:spcPct val="80000"/>
              </a:lnSpc>
              <a:spcBef>
                <a:spcPts val="600"/>
              </a:spcBef>
              <a:buSzPct val="75000"/>
              <a:tabLst>
                <a:tab pos="787400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  <a:tab pos="9428163" algn="l"/>
              </a:tabLst>
              <a:defRPr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 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Wrap-up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815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858514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Testbed</a:t>
            </a:r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 </a:t>
            </a:r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</a:t>
            </a:r>
            <a:r>
              <a:rPr lang="en-US" altLang="zh-C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 X15 LAPAC71H(32GB DDR5) with Fedora 38 </a:t>
            </a:r>
            <a:endParaRPr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307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200" b="1" dirty="0" smtClean="0">
                <a:solidFill>
                  <a:srgbClr val="999900"/>
                </a:solidFill>
              </a:rPr>
              <a:t>                 http</a:t>
            </a:r>
            <a:r>
              <a:rPr lang="en-US" altLang="zh-CN" sz="1200" b="1" dirty="0">
                <a:solidFill>
                  <a:srgbClr val="999900"/>
                </a:solidFill>
              </a:rPr>
              <a:t>://www.intel.com/AC57-Support</a:t>
            </a: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SW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696" defTabSz="449147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811" algn="l"/>
                <a:tab pos="693559" algn="l"/>
                <a:tab pos="1142708" algn="l"/>
                <a:tab pos="1591855" algn="l"/>
                <a:tab pos="2041001" algn="l"/>
                <a:tab pos="2490151" algn="l"/>
                <a:tab pos="2939298" algn="l"/>
                <a:tab pos="3388445" algn="l"/>
                <a:tab pos="3837591" algn="l"/>
                <a:tab pos="4286741" algn="l"/>
                <a:tab pos="4735888" algn="l"/>
                <a:tab pos="5185035" algn="l"/>
                <a:tab pos="5634182" algn="l"/>
                <a:tab pos="6083331" algn="l"/>
                <a:tab pos="6532478" algn="l"/>
                <a:tab pos="6981625" algn="l"/>
                <a:tab pos="7430771" algn="l"/>
                <a:tab pos="7879922" algn="l"/>
                <a:tab pos="8329068" algn="l"/>
                <a:tab pos="8778215" algn="l"/>
                <a:tab pos="9227361" algn="l"/>
              </a:tabLst>
              <a:defRPr/>
            </a:pPr>
            <a:endParaRPr lang="en-US" altLang="zh-CN" sz="20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2" y="2621508"/>
            <a:ext cx="2520008" cy="141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29" y="4227934"/>
            <a:ext cx="5684043" cy="93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283718"/>
            <a:ext cx="2664296" cy="75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075806"/>
            <a:ext cx="4608512" cy="95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27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77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91630"/>
            <a:ext cx="2367765" cy="42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778" y="2643758"/>
            <a:ext cx="5244445" cy="246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78" y="1980417"/>
            <a:ext cx="2943830" cy="4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643758"/>
            <a:ext cx="2448272" cy="209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778" y="1448132"/>
            <a:ext cx="3804285" cy="113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113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  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  <a:endParaRPr lang="en-US" altLang="zh-CN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/>
            <a:r>
              <a:rPr lang="en-US" altLang="zh-CN" sz="2000" b="1" i="1" u="sng" dirty="0" smtClean="0">
                <a:solidFill>
                  <a:srgbClr val="FFFF00"/>
                </a:solidFill>
              </a:rPr>
              <a:t>RPi4 </a:t>
            </a:r>
            <a:r>
              <a:rPr lang="en-US" altLang="zh-CN" sz="2000" b="1" i="1" u="sng" dirty="0">
                <a:solidFill>
                  <a:srgbClr val="FFFF00"/>
                </a:solidFill>
              </a:rPr>
              <a:t>(8GB LPDDR4) with Fedora </a:t>
            </a:r>
            <a:r>
              <a:rPr lang="en-US" altLang="zh-CN" sz="2000" b="1" i="1" u="sng" dirty="0" smtClean="0">
                <a:solidFill>
                  <a:srgbClr val="FFFF00"/>
                </a:solidFill>
              </a:rPr>
              <a:t>37</a:t>
            </a:r>
            <a:endParaRPr lang="en-US" altLang="zh-CN" sz="2000" b="1" i="1" u="sng" dirty="0">
              <a:solidFill>
                <a:srgbClr val="FFFF00"/>
              </a:solidFill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310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</a:t>
            </a: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SW</a:t>
            </a:r>
            <a:endParaRPr lang="en-US" altLang="zh-CN" sz="1400" b="1" dirty="0" smtClean="0">
              <a:solidFill>
                <a:srgbClr val="9999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33165"/>
            <a:ext cx="3636404" cy="220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25" y="2355726"/>
            <a:ext cx="3529707" cy="22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434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747724"/>
            <a:ext cx="9144001" cy="33957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67375" y="1752693"/>
            <a:ext cx="7632848" cy="3501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://www.raspberrypi.com/products/raspberry-pi-3-model-b-plus/</a:t>
            </a: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</a:t>
            </a: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644835" y="1347614"/>
            <a:ext cx="551367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000" b="1" i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RPi3 </a:t>
            </a:r>
            <a:r>
              <a:rPr lang="en-US" altLang="zh-CN" sz="2000" b="1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B+ (1G LPDDR2</a:t>
            </a:r>
            <a:r>
              <a:rPr lang="en-US" altLang="zh-CN" sz="2000" b="1" i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2000" i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208388"/>
            <a:ext cx="3744417" cy="247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416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244436"/>
            <a:ext cx="9144001" cy="28990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altLang="zh-CN" sz="24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CantripOS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KataOS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 Getting started</a:t>
            </a:r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II.  Practicing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Sparrow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265539"/>
            <a:ext cx="8424936" cy="179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4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://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  <a:sym typeface="Calibri"/>
              </a:rPr>
              <a:t>github.com/AmbiML/sparrow-cantrip-full/blob/main/docs/GettingStarted.md</a:t>
            </a:r>
            <a:endParaRPr lang="en-US" altLang="zh-CN" sz="1400" b="1" dirty="0">
              <a:solidFill>
                <a:srgbClr val="99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>
              <a:buClr>
                <a:srgbClr val="FF0000"/>
              </a:buCl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499743"/>
            <a:ext cx="5472608" cy="159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83" y="3742161"/>
            <a:ext cx="5065622" cy="140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251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75104"/>
            <a:ext cx="9144001" cy="3268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1.1.1</a:t>
            </a:r>
            <a:r>
              <a:rPr lang="en-US" altLang="zh-CN" sz="2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on LAPAC71H </a:t>
            </a: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II.  Practicing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Sparrow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923678"/>
            <a:ext cx="8424936" cy="208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repo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ea typeface="Poppins Medium"/>
                <a:cs typeface="Arial" panose="020B0604020202020204" pitchFamily="34" charset="0"/>
                <a:sym typeface="Poppins Medium"/>
              </a:rPr>
              <a:t>    procedure: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ea typeface="Poppins Medium"/>
              <a:cs typeface="Arial" panose="020B0604020202020204" pitchFamily="34" charset="0"/>
              <a:sym typeface="Poppins Medium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>
              <a:buClr>
                <a:srgbClr val="FF0000"/>
              </a:buCl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2175571"/>
            <a:ext cx="2736303" cy="46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71" y="2897896"/>
            <a:ext cx="4624873" cy="2194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1115616" y="4938836"/>
            <a:ext cx="4619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 dirty="0">
                <a:solidFill>
                  <a:srgbClr val="9999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4019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Practicing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Sparrow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54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450454"/>
            <a:ext cx="6552727" cy="176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3269309"/>
            <a:ext cx="5760639" cy="182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0773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 Rust support in seL4 </a:t>
            </a:r>
            <a:r>
              <a:rPr lang="en-US" altLang="zh-CN" sz="2400" b="1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userspace</a:t>
            </a:r>
            <a:endParaRPr lang="en-US" altLang="zh-CN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II.  Practicing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Sparrow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2747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84150" lvl="1" indent="-17145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200" b="1" dirty="0" smtClean="0">
                <a:solidFill>
                  <a:srgbClr val="999900"/>
                </a:solidFill>
              </a:rPr>
              <a:t>         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summary from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"Rust support in seL4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userspace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future", Nick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Spinale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12700" lvl="1" indent="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seL4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Summit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2022:</a:t>
            </a: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696" defTabSz="449147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811" algn="l"/>
                <a:tab pos="693559" algn="l"/>
                <a:tab pos="1142708" algn="l"/>
                <a:tab pos="1591855" algn="l"/>
                <a:tab pos="2041001" algn="l"/>
                <a:tab pos="2490151" algn="l"/>
                <a:tab pos="2939298" algn="l"/>
                <a:tab pos="3388445" algn="l"/>
                <a:tab pos="3837591" algn="l"/>
                <a:tab pos="4286741" algn="l"/>
                <a:tab pos="4735888" algn="l"/>
                <a:tab pos="5185035" algn="l"/>
                <a:tab pos="5634182" algn="l"/>
                <a:tab pos="6083331" algn="l"/>
                <a:tab pos="6532478" algn="l"/>
                <a:tab pos="6981625" algn="l"/>
                <a:tab pos="7430771" algn="l"/>
                <a:tab pos="7879922" algn="l"/>
                <a:tab pos="8329068" algn="l"/>
                <a:tab pos="8778215" algn="l"/>
                <a:tab pos="9227361" algn="l"/>
              </a:tabLst>
              <a:defRPr/>
            </a:pPr>
            <a:endParaRPr lang="en-US" altLang="zh-CN" sz="20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77471"/>
            <a:ext cx="4824536" cy="241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431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244436"/>
            <a:ext cx="9144001" cy="28990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 Rust-centric </a:t>
            </a:r>
            <a:r>
              <a:rPr lang="en-US" altLang="zh-CN" sz="24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Pop!_</a:t>
            </a:r>
            <a:r>
              <a:rPr lang="en-US" altLang="zh-CN" sz="24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lang="en-US" altLang="zh-CN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/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2.1.1</a:t>
            </a:r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Rust-Written 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endParaRPr lang="en-US" altLang="zh-CN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II.  Practicing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Sparrow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265539"/>
            <a:ext cx="8424936" cy="179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https://www.phoronix.com/scan.php?page=news_item&amp;px=Pop-OS-New-Rust-Desktop</a:t>
            </a:r>
            <a:endParaRPr lang="en-US" altLang="zh-CN" sz="1400" b="1" dirty="0">
              <a:solidFill>
                <a:srgbClr val="999900"/>
              </a:solidFill>
              <a:latin typeface="Calibri"/>
              <a:ea typeface="Calibri"/>
              <a:cs typeface="Calibri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>
              <a:buClr>
                <a:srgbClr val="FF0000"/>
              </a:buCl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19" y="2472267"/>
            <a:ext cx="4094529" cy="1755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5508104" y="4458620"/>
            <a:ext cx="36358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marL="741363" indent="-284163"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marL="1141413" indent="-227013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marL="1598613" indent="-227013"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marL="2055813" indent="-227013"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3013" indent="-227013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0213" indent="-227013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7413" indent="-227013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4613" indent="-227013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</a:pPr>
            <a:r>
              <a:rPr lang="en-US" altLang="zh-CN" sz="800" b="1" dirty="0">
                <a:solidFill>
                  <a:srgbClr val="999900"/>
                </a:solidFill>
              </a:rPr>
              <a:t>Source:  https://news.itsfoss.com/system76-rust-cosmic-desktop</a:t>
            </a:r>
            <a:r>
              <a:rPr lang="en-US" altLang="zh-CN" sz="800" b="1" dirty="0" smtClean="0">
                <a:solidFill>
                  <a:srgbClr val="999900"/>
                </a:solidFill>
              </a:rPr>
              <a:t>/</a:t>
            </a:r>
            <a:endParaRPr lang="en-US" altLang="zh-CN" sz="800" b="1" dirty="0">
              <a:solidFill>
                <a:srgbClr val="999900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87" y="2652536"/>
            <a:ext cx="3514117" cy="1826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7932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75104"/>
            <a:ext cx="9144001" cy="3268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2.1.2 </a:t>
            </a:r>
            <a:r>
              <a:rPr lang="en-US" altLang="zh-CN" sz="2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System76-Scheduler </a:t>
            </a:r>
            <a:endParaRPr lang="en-US" altLang="zh-CN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II.  Practicing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Sparrow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923678"/>
            <a:ext cx="8424936" cy="296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2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https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://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github.com/pop-os/system76-scheduler</a:t>
            </a:r>
            <a:endParaRPr lang="en-US" altLang="zh-CN" sz="1200" b="1" dirty="0">
              <a:solidFill>
                <a:srgbClr val="99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2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Auto-configure 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CFS and process priorities for improved desktop </a:t>
            </a:r>
            <a:r>
              <a:rPr lang="en-US" altLang="zh-CN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responsiveness.</a:t>
            </a:r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ea typeface="Poppins Medium"/>
                <a:cs typeface="Arial" panose="020B0604020202020204" pitchFamily="34" charset="0"/>
                <a:sym typeface="Poppins Medium"/>
              </a:rPr>
              <a:t>    </a:t>
            </a:r>
            <a:r>
              <a:rPr lang="en-US" altLang="zh-CN" sz="1200" b="1" dirty="0">
                <a:solidFill>
                  <a:srgbClr val="999900"/>
                </a:solidFill>
                <a:sym typeface="Poppins Medium"/>
              </a:rPr>
              <a:t>https://www.phoronix.com/scan.php?page=news_item&amp;px=System76-Scheduler-1.1</a:t>
            </a: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ea typeface="Poppins Medium"/>
              <a:cs typeface="Arial" panose="020B0604020202020204" pitchFamily="34" charset="0"/>
              <a:sym typeface="Poppins Medium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4" y="2355726"/>
            <a:ext cx="4248470" cy="128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19" y="3810623"/>
            <a:ext cx="3672017" cy="1320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2966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矩形 4"/>
          <p:cNvSpPr/>
          <p:nvPr/>
        </p:nvSpPr>
        <p:spPr>
          <a:xfrm>
            <a:off x="0" y="2571750"/>
            <a:ext cx="9144001" cy="2571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 Tech Stack</a:t>
            </a:r>
          </a:p>
          <a:p>
            <a:r>
              <a:rPr lang="en-US" altLang="zh-C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 Microkernel</a:t>
            </a:r>
          </a:p>
          <a:p>
            <a:r>
              <a:rPr lang="en-US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2" y="2796231"/>
            <a:ext cx="8409568" cy="99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文本框 3"/>
          <p:cNvSpPr txBox="1"/>
          <p:nvPr/>
        </p:nvSpPr>
        <p:spPr>
          <a:xfrm>
            <a:off x="683568" y="2562458"/>
            <a:ext cx="8424936" cy="179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://en.wikipedia.org/wiki/Microkernel</a:t>
            </a:r>
          </a:p>
          <a:p>
            <a:pPr marL="588963" lvl="1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     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81" y="4011910"/>
            <a:ext cx="6578795" cy="1100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75104"/>
            <a:ext cx="9144001" cy="3268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zh-CN" sz="2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 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Cloud Native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II.  Practicing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Sparrow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923678"/>
            <a:ext cx="8424936" cy="3427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</a:rPr>
              <a:t>://rust-cloud-native.github.io/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>
              <a:solidFill>
                <a:srgbClr val="999900"/>
              </a:solidFill>
              <a:latin typeface="Calibri"/>
              <a:cs typeface="Calibri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 smtClean="0">
              <a:solidFill>
                <a:srgbClr val="999900"/>
              </a:solidFill>
              <a:latin typeface="Calibri"/>
              <a:cs typeface="Calibri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>
              <a:solidFill>
                <a:srgbClr val="999900"/>
              </a:solidFill>
              <a:latin typeface="Calibri"/>
              <a:cs typeface="Calibri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 smtClean="0">
              <a:solidFill>
                <a:srgbClr val="999900"/>
              </a:solidFill>
              <a:latin typeface="Calibri"/>
              <a:cs typeface="Calibri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200" b="1" dirty="0">
              <a:solidFill>
                <a:srgbClr val="999900"/>
              </a:solidFill>
              <a:latin typeface="Calibri"/>
              <a:cs typeface="Calibri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 smtClean="0">
              <a:solidFill>
                <a:srgbClr val="999900"/>
              </a:solidFill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ea typeface="Poppins Medium"/>
                <a:cs typeface="Arial" panose="020B0604020202020204" pitchFamily="34" charset="0"/>
                <a:sym typeface="Poppins Medium"/>
              </a:rPr>
              <a:t>   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new talk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"Rust-based Container Runtimes"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coming soon.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48054"/>
            <a:ext cx="3960440" cy="261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9702"/>
            <a:ext cx="3816424" cy="90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0557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620888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 Unified 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 for </a:t>
            </a:r>
            <a:r>
              <a:rPr lang="en-US" altLang="zh-CN" sz="24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eBPF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4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Wasm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II.  Practicing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Sparrow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323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indent="-576263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talks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GraalVM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unified runtime for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eBPF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Wasm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GOTC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</a:p>
          <a:p>
            <a:pPr marL="1270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(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Shenzhen) &amp;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"Revisiting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GraalVM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unified runtime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eBPF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Wasm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altLang="zh-CN" sz="1400" b="1" dirty="0" err="1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OpenInfra</a:t>
            </a: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Days China 2021(Beijing), and the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third-round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 of this topic will come in this year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1270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which includes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update for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related experiments…</a:t>
            </a:r>
          </a:p>
          <a:p>
            <a:pPr marL="184150" lvl="1" indent="-1714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12696" defTabSz="449147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811" algn="l"/>
                <a:tab pos="693559" algn="l"/>
                <a:tab pos="1142708" algn="l"/>
                <a:tab pos="1591855" algn="l"/>
                <a:tab pos="2041001" algn="l"/>
                <a:tab pos="2490151" algn="l"/>
                <a:tab pos="2939298" algn="l"/>
                <a:tab pos="3388445" algn="l"/>
                <a:tab pos="3837591" algn="l"/>
                <a:tab pos="4286741" algn="l"/>
                <a:tab pos="4735888" algn="l"/>
                <a:tab pos="5185035" algn="l"/>
                <a:tab pos="5634182" algn="l"/>
                <a:tab pos="6083331" algn="l"/>
                <a:tab pos="6532478" algn="l"/>
                <a:tab pos="6981625" algn="l"/>
                <a:tab pos="7430771" algn="l"/>
                <a:tab pos="7879922" algn="l"/>
                <a:tab pos="8329068" algn="l"/>
                <a:tab pos="8778215" algn="l"/>
                <a:tab pos="9227361" algn="l"/>
              </a:tabLst>
              <a:defRPr/>
            </a:pPr>
            <a:endParaRPr lang="en-US" altLang="zh-CN" sz="2000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758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75104"/>
            <a:ext cx="9144001" cy="3268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65689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</a:t>
            </a:r>
            <a:r>
              <a:rPr lang="en-US" altLang="zh-CN" sz="2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 with Rust in AI frameworks</a:t>
            </a:r>
          </a:p>
          <a:p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II.  Practicing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Sparrow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867440"/>
            <a:ext cx="8496944" cy="453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en-US" sz="1600" b="1" i="1" u="sng" dirty="0" smtClean="0">
                <a:solidFill>
                  <a:srgbClr val="ED7D31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</a:t>
            </a:r>
            <a:endParaRPr lang="en-US" altLang="en-US" sz="1600" b="1" i="1" u="sng" dirty="0">
              <a:solidFill>
                <a:srgbClr val="ED7D31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   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most of the main stream AI frameworks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like </a:t>
            </a:r>
            <a:r>
              <a:rPr lang="en-US" altLang="zh-CN" sz="1400" b="1" dirty="0" err="1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b="1" dirty="0" err="1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1400" b="1" dirty="0" err="1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MXNet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embrace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Python+C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their software layers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design.</a:t>
            </a: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 is coming!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https://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githubmemory.com/repo/vaaaaanquish/Awesome-Rust-MachineLearning</a:t>
            </a:r>
            <a:endParaRPr lang="en-US" altLang="zh-CN" sz="1400" b="1" dirty="0">
              <a:solidFill>
                <a:srgbClr val="999900"/>
              </a:solidFill>
              <a:latin typeface="Calibri"/>
              <a:ea typeface="Calibri"/>
              <a:cs typeface="Calibri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/>
            </a:pPr>
            <a:endParaRPr lang="en-US" altLang="zh-CN" sz="1400" b="1" i="1" u="sng" dirty="0">
              <a:solidFill>
                <a:srgbClr val="999900"/>
              </a:solidFill>
              <a:latin typeface="Calibri"/>
              <a:cs typeface="Calibri"/>
              <a:sym typeface="Calibri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/>
            </a:pPr>
            <a:r>
              <a:rPr lang="en-US" altLang="zh-CN" sz="1600" b="1" i="1" u="sng" dirty="0" err="1" smtClean="0">
                <a:solidFill>
                  <a:srgbClr val="ED7D31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Ray.Rust</a:t>
            </a:r>
            <a:endParaRPr lang="en-US" altLang="zh-CN" sz="1600" b="1" i="1" u="sng" dirty="0">
              <a:solidFill>
                <a:srgbClr val="ED7D31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   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reimplementation of project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 distributed training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that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behinds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LLMs) 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by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+ Rust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instead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C++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current implementation; </a:t>
            </a: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initial design, you may refer to our previous talk 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"Ray –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Swiss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Army Knife for </a:t>
            </a: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Distributed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&amp; AI"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altLang="zh-CN" sz="1400" b="1" dirty="0" err="1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COSCon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(Online);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Our new talk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"The first exploration of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Ray.Rust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come soon.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1085701" y="2931790"/>
            <a:ext cx="4619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 dirty="0">
                <a:solidFill>
                  <a:srgbClr val="9999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63322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244436"/>
            <a:ext cx="9144001" cy="28990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sz="24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Renode</a:t>
            </a:r>
            <a:endParaRPr lang="en-US" altLang="zh-CN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/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 </a:t>
            </a:r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 </a:t>
            </a:r>
            <a:r>
              <a:rPr lang="en-US" altLang="zh-CN" sz="2400" b="1" dirty="0">
                <a:solidFill>
                  <a:srgbClr val="FFFF00"/>
                </a:solidFill>
              </a:rPr>
              <a:t>peripheral 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support</a:t>
            </a:r>
            <a:endParaRPr lang="en-US" altLang="zh-CN" sz="2000" b="1" dirty="0">
              <a:solidFill>
                <a:srgbClr val="999900"/>
              </a:solidFill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III.  Sparrow Development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265539"/>
            <a:ext cx="8424936" cy="2980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indent="-28575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It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been possible to design </a:t>
            </a:r>
            <a:r>
              <a:rPr lang="en-US" altLang="zh-CN" sz="1400" b="1" dirty="0" err="1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Renode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peripheral models in a variety of languages such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</a:p>
          <a:p>
            <a:pPr marL="1270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98450" indent="-28575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Adding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peripherals in </a:t>
            </a:r>
            <a:r>
              <a:rPr lang="en-US" altLang="zh-CN" sz="1400" b="1" dirty="0" err="1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Renode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now: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https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://antmicro.com/blog/2021/07/rust-peripheral-support-in-renode/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POC sample of Rust UART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peripheral. 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https</a:t>
            </a:r>
            <a:r>
              <a:rPr lang="en-US" altLang="zh-CN" sz="12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://github.com/antmicro/renode-rust-example</a:t>
            </a: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>
              <a:buClr>
                <a:srgbClr val="FF0000"/>
              </a:buCl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553786"/>
            <a:ext cx="2526164" cy="256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69500"/>
            <a:ext cx="2952328" cy="94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39" y="3867894"/>
            <a:ext cx="2864169" cy="125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213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III.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501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look at how the reading from RECEIVE_DATA and writing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TRANSMIT_DATA were</a:t>
            </a:r>
          </a:p>
          <a:p>
            <a:pPr marL="12700" lvl="1" indent="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implemented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02459"/>
            <a:ext cx="2766816" cy="316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1" y="1923679"/>
            <a:ext cx="2664295" cy="212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4600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III.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501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Take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look at how the reading from RECEIVE_DATA and writing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TRANSMIT_DATA were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implemented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02459"/>
            <a:ext cx="2766816" cy="316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1" y="1923679"/>
            <a:ext cx="2664295" cy="212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496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III.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73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Renode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Rust UART peripheral example: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cargo 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--target wasm32-unknown-unknown --release --lib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924298"/>
            <a:ext cx="6768752" cy="95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31790"/>
            <a:ext cx="5688632" cy="20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31990"/>
            <a:ext cx="6192688" cy="34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354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III.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501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"26999-rust_uart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":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://github.com/renode/renode/commit/8a3b45091022df7d4acf8579754b86f2024606d8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85511"/>
            <a:ext cx="5688632" cy="315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221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III.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2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en-US" altLang="zh-CN" sz="1400" b="1" dirty="0">
              <a:solidFill>
                <a:srgbClr val="9999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50" y="1466006"/>
            <a:ext cx="5975846" cy="280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148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III.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73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above patch to master branch and build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Renode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4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://renode.readthedocs.io/en/latest/advanced/building_from_sources.html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923678"/>
            <a:ext cx="4464495" cy="1503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1157709" y="3291830"/>
            <a:ext cx="4619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 dirty="0">
                <a:solidFill>
                  <a:srgbClr val="999900"/>
                </a:solidFill>
              </a:rPr>
              <a:t>…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3560701"/>
            <a:ext cx="4968551" cy="150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0907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56312"/>
            <a:ext cx="7632848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Microkernel and Monolithic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Kernel: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97" y="1707654"/>
            <a:ext cx="7214159" cy="282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本框 3"/>
          <p:cNvSpPr txBox="1"/>
          <p:nvPr/>
        </p:nvSpPr>
        <p:spPr>
          <a:xfrm>
            <a:off x="1115616" y="4536424"/>
            <a:ext cx="7632848" cy="2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b="1" dirty="0">
                <a:solidFill>
                  <a:srgbClr val="999900"/>
                </a:solidFill>
              </a:rPr>
              <a:t>Source:   https://</a:t>
            </a:r>
            <a:r>
              <a:rPr lang="en-US" altLang="zh-CN" sz="1200" b="1" dirty="0" smtClean="0">
                <a:solidFill>
                  <a:srgbClr val="999900"/>
                </a:solidFill>
              </a:rPr>
              <a:t>www.guru99.com/microkernel-in-operating-systems.html</a:t>
            </a:r>
            <a:endParaRPr lang="en-US" altLang="zh-CN" sz="1200" b="1" dirty="0">
              <a:solidFill>
                <a:srgbClr val="99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6811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III.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1136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8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add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WebAssembly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-license file to $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SRC_RENODE/lib/resources/libraries/ and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rebuild: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zh-CN" sz="1400" b="1" dirty="0">
              <a:solidFill>
                <a:srgbClr val="9999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1157708" y="1338436"/>
            <a:ext cx="4619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 dirty="0">
                <a:solidFill>
                  <a:srgbClr val="999900"/>
                </a:solidFill>
              </a:rPr>
              <a:t>…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71275"/>
            <a:ext cx="5040560" cy="36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603" y="2256218"/>
            <a:ext cx="3470414" cy="90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19822"/>
            <a:ext cx="707678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625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III.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2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en-US" altLang="zh-CN" sz="1400" b="1" dirty="0">
              <a:solidFill>
                <a:srgbClr val="999900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452612"/>
            <a:ext cx="4320480" cy="2559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09" y="2255722"/>
            <a:ext cx="5626100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4131923"/>
            <a:ext cx="7818977" cy="386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770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III.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simulating: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81486"/>
            <a:ext cx="6912768" cy="4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1702"/>
            <a:ext cx="5905452" cy="268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94370"/>
            <a:ext cx="3384376" cy="82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8291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III.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279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This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run a Zephyr RTOS shell example on RISC-V based </a:t>
            </a:r>
            <a:r>
              <a:rPr lang="en-US" altLang="zh-CN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SiFive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FE310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Rust </a:t>
            </a:r>
            <a:endParaRPr lang="en-US" altLang="zh-CN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implementation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ea typeface="Poppins Medium"/>
                <a:cs typeface="Arial" panose="020B0604020202020204" pitchFamily="34" charset="0"/>
                <a:sym typeface="Poppins Medium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ea typeface="Poppins Medium"/>
              <a:cs typeface="Arial" panose="020B0604020202020204" pitchFamily="34" charset="0"/>
              <a:sym typeface="Poppins Medium"/>
            </a:endParaRPr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1230313" y="1329259"/>
            <a:ext cx="46196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 dirty="0">
                <a:solidFill>
                  <a:srgbClr val="999900"/>
                </a:solidFill>
              </a:rPr>
              <a:t>…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39045"/>
            <a:ext cx="6552728" cy="194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4" y="4211668"/>
            <a:ext cx="7274123" cy="73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284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875104"/>
            <a:ext cx="9144001" cy="32683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65689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 lvl="1" indent="0"/>
            <a:r>
              <a:rPr lang="en-US" altLang="zh-CN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 </a:t>
            </a:r>
            <a:r>
              <a:rPr lang="en-US" altLang="zh-CN" sz="24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renode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-run </a:t>
            </a:r>
            <a:r>
              <a:rPr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crate</a:t>
            </a:r>
            <a:endParaRPr lang="en-US" altLang="zh-CN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III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867440"/>
            <a:ext cx="8496944" cy="315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    https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://</a:t>
            </a: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github.com/jonlamb-gh/renode-run</a:t>
            </a:r>
            <a:endParaRPr lang="en-US" altLang="zh-CN" sz="1400" b="1" dirty="0">
              <a:solidFill>
                <a:srgbClr val="999900"/>
              </a:solidFill>
              <a:latin typeface="Calibri"/>
              <a:ea typeface="Calibri"/>
              <a:cs typeface="Calibri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A </a:t>
            </a:r>
            <a:r>
              <a:rPr lang="en-US" altLang="zh-CN" sz="1400" b="1" dirty="0">
                <a:solidFill>
                  <a:srgbClr val="FF0000"/>
                </a:solidFill>
              </a:rPr>
              <a:t>custom Cargo runner that runs Rust firmware in the </a:t>
            </a:r>
            <a:r>
              <a:rPr lang="en-US" altLang="zh-CN" sz="1400" b="1" dirty="0" err="1">
                <a:solidFill>
                  <a:srgbClr val="FF0000"/>
                </a:solidFill>
              </a:rPr>
              <a:t>Renode</a:t>
            </a:r>
            <a:r>
              <a:rPr lang="en-US" altLang="zh-CN" sz="1400" b="1" dirty="0">
                <a:solidFill>
                  <a:srgbClr val="FF0000"/>
                </a:solidFill>
              </a:rPr>
              <a:t> emulator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.</a:t>
            </a:r>
            <a:endParaRPr lang="en-US" altLang="zh-CN" sz="1600" b="1" i="1" u="sng" dirty="0">
              <a:solidFill>
                <a:srgbClr val="ED7D31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Calibri"/>
                <a:ea typeface="Calibri"/>
                <a:cs typeface="Calibri"/>
              </a:rPr>
              <a:t>   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Installation</a:t>
            </a: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4614093" y="2355726"/>
            <a:ext cx="4619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 dirty="0">
                <a:solidFill>
                  <a:srgbClr val="999900"/>
                </a:solidFill>
              </a:rPr>
              <a:t>…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875104"/>
            <a:ext cx="1872208" cy="40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2565400"/>
            <a:ext cx="3420045" cy="93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43758"/>
            <a:ext cx="4392488" cy="72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3625378"/>
            <a:ext cx="3744913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1115616" y="3345482"/>
            <a:ext cx="4619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90550" indent="-576263" eaLnBrk="0" hangingPunct="0">
              <a:spcBef>
                <a:spcPts val="775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31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ts val="65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6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4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90550" algn="l"/>
                <a:tab pos="695325" algn="l"/>
                <a:tab pos="1144588" algn="l"/>
                <a:tab pos="1593850" algn="l"/>
                <a:tab pos="2043113" algn="l"/>
                <a:tab pos="2492375" algn="l"/>
                <a:tab pos="2941638" algn="l"/>
                <a:tab pos="3390900" algn="l"/>
                <a:tab pos="3840163" algn="l"/>
                <a:tab pos="4289425" algn="l"/>
                <a:tab pos="4738688" algn="l"/>
                <a:tab pos="5187950" algn="l"/>
                <a:tab pos="5637213" algn="l"/>
                <a:tab pos="6086475" algn="l"/>
                <a:tab pos="6535738" algn="l"/>
                <a:tab pos="6985000" algn="l"/>
                <a:tab pos="7434263" algn="l"/>
                <a:tab pos="7883525" algn="l"/>
                <a:tab pos="8332788" algn="l"/>
                <a:tab pos="8782050" algn="l"/>
                <a:tab pos="9231313" algn="l"/>
              </a:tabLst>
              <a:defRPr sz="2000">
                <a:solidFill>
                  <a:srgbClr val="FFFFFF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 dirty="0">
                <a:solidFill>
                  <a:srgbClr val="999900"/>
                </a:solidFill>
              </a:rPr>
              <a:t>…</a:t>
            </a:r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4591341"/>
            <a:ext cx="2123901" cy="572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598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III.  Sparrow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2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lvl="1" indent="-28575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an </a:t>
            </a:r>
            <a:r>
              <a:rPr lang="en-US" altLang="zh-CN" sz="1400" b="1" dirty="0">
                <a:solidFill>
                  <a:srgbClr val="FF0000"/>
                </a:solidFill>
              </a:rPr>
              <a:t>example of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Configuration</a:t>
            </a:r>
            <a:endParaRPr lang="en-US" altLang="zh-CN" sz="1400" b="1" dirty="0">
              <a:solidFill>
                <a:srgbClr val="99990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66759"/>
            <a:ext cx="2492769" cy="3209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666759"/>
            <a:ext cx="2232248" cy="3425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859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IV.  Wrap-up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3373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298450" indent="-28575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Rust</a:t>
            </a:r>
            <a:r>
              <a:rPr lang="en-US" altLang="zh-CN" sz="16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playing an more and more important role in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HW-SW collaboration!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6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look forward to our upcoming follow-ups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"The first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for HW-SW collaboration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"Rust for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Formal Verification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Coq and SMT" </a:t>
            </a: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endParaRPr lang="en-US" altLang="zh-CN" sz="16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Revisiting 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Renode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 a Swiss Army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Knife for RISC-V based HW-SW </a:t>
            </a:r>
            <a:endParaRPr lang="en-US" altLang="zh-CN" sz="16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co-developed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".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Our </a:t>
            </a: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third-round and perhaps the forth-round discussion of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eBPF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-centric</a:t>
            </a:r>
          </a:p>
          <a:p>
            <a:pPr marL="1270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new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Hyper-Converged Infrastructure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Computing" </a:t>
            </a: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be </a:t>
            </a:r>
            <a:endParaRPr lang="en-US" altLang="zh-CN" sz="1600" b="1" dirty="0" smtClean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eaLnBrk="1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divided </a:t>
            </a: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two series: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6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 + </a:t>
            </a:r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xPython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Rust + </a:t>
            </a:r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GraalVM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…" </a:t>
            </a: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"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RISC-V + </a:t>
            </a:r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xPython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      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Zig + </a:t>
            </a:r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SmartRuntime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…" </a:t>
            </a:r>
          </a:p>
          <a:p>
            <a:pPr marL="1270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</a:t>
            </a:r>
            <a:r>
              <a:rPr lang="en-US" altLang="zh-CN" sz="16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different technology roadmap.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999900"/>
              </a:solidFill>
            </a:endParaRPr>
          </a:p>
        </p:txBody>
      </p:sp>
      <p:pic>
        <p:nvPicPr>
          <p:cNvPr id="9" name="Picture 9" descr="D Programming Language log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9902"/>
            <a:ext cx="39687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1195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8"/>
          <p:cNvSpPr/>
          <p:nvPr/>
        </p:nvSpPr>
        <p:spPr>
          <a:xfrm>
            <a:off x="1" y="-1"/>
            <a:ext cx="6516215" cy="5144137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1" name="矩形 6"/>
          <p:cNvSpPr/>
          <p:nvPr/>
        </p:nvSpPr>
        <p:spPr>
          <a:xfrm>
            <a:off x="6156176" y="0"/>
            <a:ext cx="2997349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34" name="矩形 4"/>
          <p:cNvSpPr/>
          <p:nvPr/>
        </p:nvSpPr>
        <p:spPr>
          <a:xfrm>
            <a:off x="521364" y="330685"/>
            <a:ext cx="77546" cy="237350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37" name="文本框 2"/>
          <p:cNvSpPr txBox="1"/>
          <p:nvPr/>
        </p:nvSpPr>
        <p:spPr>
          <a:xfrm>
            <a:off x="706860" y="264693"/>
            <a:ext cx="4577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 smtClean="0"/>
              <a:t>Q &amp; A</a:t>
            </a:r>
            <a:endParaRPr dirty="0"/>
          </a:p>
        </p:txBody>
      </p:sp>
      <p:sp>
        <p:nvSpPr>
          <p:cNvPr id="2" name="AutoShape 2" descr="https://img95.699pic.com/xsj/0d/28/q9.jpg%21/fh/300"/>
          <p:cNvSpPr>
            <a:spLocks noChangeAspect="1" noChangeArrowheads="1"/>
          </p:cNvSpPr>
          <p:nvPr/>
        </p:nvSpPr>
        <p:spPr bwMode="auto">
          <a:xfrm>
            <a:off x="155575" y="-1676400"/>
            <a:ext cx="349567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94964"/>
            <a:ext cx="3190572" cy="320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5" descr="https://img0.baidu.com/it/u=438464153,4289317598&amp;fm=253&amp;fmt=auto&amp;app=138&amp;f=JPEG?w=663&amp;h=323"/>
          <p:cNvSpPr>
            <a:spLocks noChangeAspect="1" noChangeArrowheads="1"/>
          </p:cNvSpPr>
          <p:nvPr/>
        </p:nvSpPr>
        <p:spPr bwMode="auto">
          <a:xfrm>
            <a:off x="155575" y="-1195388"/>
            <a:ext cx="51435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5" y="843559"/>
            <a:ext cx="720079" cy="72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308" y="1707654"/>
            <a:ext cx="1865155" cy="2249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983433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35"/>
            <a:ext cx="9144000" cy="514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9144000" cy="514286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文本框 7"/>
          <p:cNvSpPr txBox="1"/>
          <p:nvPr/>
        </p:nvSpPr>
        <p:spPr>
          <a:xfrm>
            <a:off x="348615" y="370839"/>
            <a:ext cx="6710045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000" b="1">
                <a:latin typeface="Alibaba PuHuiTi 2.0 105 Heavy"/>
                <a:ea typeface="Alibaba PuHuiTi 2.0 105 Heavy"/>
                <a:cs typeface="Alibaba PuHuiTi 2.0 105 Heavy"/>
                <a:sym typeface="Alibaba PuHuiTi 2.0 105 Heavy"/>
              </a:defRPr>
            </a:pPr>
            <a:r>
              <a:t>Thank you！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747724"/>
            <a:ext cx="9144001" cy="33957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26217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67375" y="1752693"/>
            <a:ext cx="7632848" cy="26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400" b="1" dirty="0">
              <a:solidFill>
                <a:srgbClr val="99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1043608" y="4731990"/>
            <a:ext cx="7632848" cy="2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b="1" dirty="0">
                <a:solidFill>
                  <a:srgbClr val="999900"/>
                </a:solidFill>
              </a:rPr>
              <a:t>Source:   </a:t>
            </a:r>
            <a:r>
              <a:rPr lang="en-US" altLang="zh-CN" sz="1200" b="1" dirty="0" smtClean="0">
                <a:solidFill>
                  <a:srgbClr val="999900"/>
                </a:solidFill>
              </a:rPr>
              <a:t>https</a:t>
            </a:r>
            <a:r>
              <a:rPr lang="en-US" altLang="zh-CN" sz="1200" b="1" dirty="0">
                <a:solidFill>
                  <a:srgbClr val="999900"/>
                </a:solidFill>
              </a:rPr>
              <a:t>://os.inf.tu-dresden.de/Studium/MkK//SS2021/01_intro.pdf</a:t>
            </a:r>
          </a:p>
        </p:txBody>
      </p:sp>
      <p:sp>
        <p:nvSpPr>
          <p:cNvPr id="11" name="文本框 14"/>
          <p:cNvSpPr txBox="1"/>
          <p:nvPr/>
        </p:nvSpPr>
        <p:spPr>
          <a:xfrm>
            <a:off x="644835" y="1347614"/>
            <a:ext cx="551367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sz="2000" i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</a:t>
            </a:r>
            <a:r>
              <a:rPr lang="en-US" altLang="zh-CN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Design 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25" y="1841028"/>
            <a:ext cx="4294187" cy="267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846932"/>
            <a:ext cx="3024188" cy="281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6584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2182880"/>
            <a:ext cx="9144001" cy="29606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1" name="文本框 14"/>
          <p:cNvSpPr txBox="1"/>
          <p:nvPr/>
        </p:nvSpPr>
        <p:spPr>
          <a:xfrm>
            <a:off x="667375" y="1413439"/>
            <a:ext cx="5513677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 L4</a:t>
            </a:r>
            <a:endParaRPr lang="en-US" altLang="zh-C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sz="2000" i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2164738"/>
            <a:ext cx="8424936" cy="175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://en.wikipedia.org/wiki/L4_microkernel_family</a:t>
            </a: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anose="05000000000000000000" pitchFamily="2" charset="2"/>
              <a:buChar char="u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b="1" dirty="0" smtClean="0">
              <a:solidFill>
                <a:srgbClr val="999900"/>
              </a:solidFill>
            </a:endParaRPr>
          </a:p>
          <a:p>
            <a:pPr marL="588963" lvl="1" indent="-576263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buFont typeface="Wingdings" pitchFamily="2" charset="2"/>
              <a:buChar char="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800" b="1" dirty="0">
              <a:solidFill>
                <a:srgbClr val="999900"/>
              </a:solidFill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</a:rPr>
              <a:t>              </a:t>
            </a: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18829"/>
            <a:ext cx="7705725" cy="108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80440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/>
        </p:nvSpPr>
        <p:spPr>
          <a:xfrm>
            <a:off x="0" y="-1905"/>
            <a:ext cx="9144000" cy="5145405"/>
          </a:xfrm>
          <a:prstGeom prst="rect">
            <a:avLst/>
          </a:prstGeom>
          <a:solidFill>
            <a:srgbClr val="E96D2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矩形 4"/>
          <p:cNvSpPr/>
          <p:nvPr/>
        </p:nvSpPr>
        <p:spPr>
          <a:xfrm>
            <a:off x="0" y="1419622"/>
            <a:ext cx="9144001" cy="3723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/>
            </a:pPr>
            <a:endParaRPr sz="1000"/>
          </a:p>
        </p:txBody>
      </p:sp>
      <p:sp>
        <p:nvSpPr>
          <p:cNvPr id="118" name="文本框 3"/>
          <p:cNvSpPr txBox="1"/>
          <p:nvPr/>
        </p:nvSpPr>
        <p:spPr>
          <a:xfrm>
            <a:off x="866879" y="906274"/>
            <a:ext cx="457771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 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8"/>
          <p:cNvSpPr/>
          <p:nvPr/>
        </p:nvSpPr>
        <p:spPr>
          <a:xfrm>
            <a:off x="716944" y="991719"/>
            <a:ext cx="77546" cy="237351"/>
          </a:xfrm>
          <a:prstGeom prst="rect">
            <a:avLst/>
          </a:prstGeom>
          <a:solidFill>
            <a:srgbClr val="F5C1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683568" y="1419622"/>
            <a:ext cx="8424936" cy="77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r>
              <a:rPr lang="en-US" altLang="zh-CN" sz="1400" b="1" dirty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rgbClr val="99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L4 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 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tree:</a:t>
            </a: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lvl="1" indent="0" hangingPunct="1">
              <a:lnSpc>
                <a:spcPct val="80000"/>
              </a:lnSpc>
              <a:spcBef>
                <a:spcPts val="450"/>
              </a:spcBef>
              <a:buClr>
                <a:srgbClr val="990000"/>
              </a:buClr>
              <a:buSzPct val="75000"/>
              <a:tabLst>
                <a:tab pos="588963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  <a:tab pos="9229725" algn="l"/>
              </a:tabLst>
              <a:defRPr/>
            </a:pPr>
            <a:endParaRPr lang="en-US" altLang="zh-CN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3735"/>
            <a:ext cx="6840760" cy="3387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385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1478</Words>
  <Application>Microsoft Office PowerPoint</Application>
  <PresentationFormat>全屏显示(16:9)</PresentationFormat>
  <Paragraphs>643</Paragraphs>
  <Slides>68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69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mynj2</dc:creator>
  <cp:lastModifiedBy>mynj2</cp:lastModifiedBy>
  <cp:revision>133</cp:revision>
  <dcterms:modified xsi:type="dcterms:W3CDTF">2023-06-14T16:42:02Z</dcterms:modified>
</cp:coreProperties>
</file>